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5980" r:id="rId2"/>
  </p:sldMasterIdLst>
  <p:notesMasterIdLst>
    <p:notesMasterId r:id="rId46"/>
  </p:notesMasterIdLst>
  <p:sldIdLst>
    <p:sldId id="654" r:id="rId3"/>
    <p:sldId id="1054" r:id="rId4"/>
    <p:sldId id="1038" r:id="rId5"/>
    <p:sldId id="1053" r:id="rId6"/>
    <p:sldId id="1098" r:id="rId7"/>
    <p:sldId id="1087" r:id="rId8"/>
    <p:sldId id="1083" r:id="rId9"/>
    <p:sldId id="1088" r:id="rId10"/>
    <p:sldId id="1080" r:id="rId11"/>
    <p:sldId id="1082" r:id="rId12"/>
    <p:sldId id="1075" r:id="rId13"/>
    <p:sldId id="1090" r:id="rId14"/>
    <p:sldId id="925" r:id="rId15"/>
    <p:sldId id="1108" r:id="rId16"/>
    <p:sldId id="1107" r:id="rId17"/>
    <p:sldId id="1056" r:id="rId18"/>
    <p:sldId id="963" r:id="rId19"/>
    <p:sldId id="1100" r:id="rId20"/>
    <p:sldId id="1096" r:id="rId21"/>
    <p:sldId id="962" r:id="rId22"/>
    <p:sldId id="1109" r:id="rId23"/>
    <p:sldId id="1110" r:id="rId24"/>
    <p:sldId id="1049" r:id="rId25"/>
    <p:sldId id="1050" r:id="rId26"/>
    <p:sldId id="1097" r:id="rId27"/>
    <p:sldId id="1093" r:id="rId28"/>
    <p:sldId id="1094" r:id="rId29"/>
    <p:sldId id="1095" r:id="rId30"/>
    <p:sldId id="1045" r:id="rId31"/>
    <p:sldId id="1091" r:id="rId32"/>
    <p:sldId id="1068" r:id="rId33"/>
    <p:sldId id="1073" r:id="rId34"/>
    <p:sldId id="1101" r:id="rId35"/>
    <p:sldId id="1102" r:id="rId36"/>
    <p:sldId id="1103" r:id="rId37"/>
    <p:sldId id="1057" r:id="rId38"/>
    <p:sldId id="1059" r:id="rId39"/>
    <p:sldId id="1074" r:id="rId40"/>
    <p:sldId id="1105" r:id="rId41"/>
    <p:sldId id="1072" r:id="rId42"/>
    <p:sldId id="1076" r:id="rId43"/>
    <p:sldId id="1077" r:id="rId44"/>
    <p:sldId id="1111"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showComments="0">
  <p:normalViewPr>
    <p:restoredLeft sz="15620"/>
    <p:restoredTop sz="94660"/>
  </p:normalViewPr>
  <p:slideViewPr>
    <p:cSldViewPr snapToGrid="0">
      <p:cViewPr varScale="1">
        <p:scale>
          <a:sx n="101" d="100"/>
          <a:sy n="101" d="100"/>
        </p:scale>
        <p:origin x="-1376"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171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12/18/13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How we have used open source, standard-based API to construct powerful tools.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Dynamic Resource Management: A plus (+)</a:t>
            </a:r>
          </a:p>
          <a:p>
            <a:r>
              <a:rPr lang="en-US">
                <a:latin typeface="Calibri" charset="0"/>
                <a:ea typeface="ＭＳ Ｐゴシック" charset="0"/>
                <a:cs typeface="ＭＳ Ｐゴシック" charset="0"/>
              </a:rPr>
              <a:t>sour</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77C8F5-9C63-2747-8F86-5576ACFB385A}" type="slidenum">
              <a:rPr lang="en-US" sz="1200"/>
              <a:pPr eaLnBrk="1" hangingPunct="1"/>
              <a:t>11</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6C05FD7-8855-964A-8FA8-B4A94FD0EB69}" type="slidenum">
              <a:rPr lang="en-US" sz="1200"/>
              <a:pPr eaLnBrk="1" hangingPunct="1"/>
              <a:t>14</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BAD7EF-C69F-E34D-B72D-0F8CF7FB803D}" type="slidenum">
              <a:rPr lang="en-US" sz="1200"/>
              <a:pPr eaLnBrk="1" hangingPunct="1"/>
              <a:t>15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17</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20</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23</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24</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29</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Integration of Information</a:t>
            </a:r>
            <a:r>
              <a:rPr lang="en-US" baseline="0" dirty="0" smtClean="0"/>
              <a:t>: </a:t>
            </a:r>
            <a:r>
              <a:rPr lang="en-US" dirty="0" smtClean="0"/>
              <a:t>Applications/Services/Tools</a:t>
            </a:r>
            <a:r>
              <a:rPr lang="en-US" baseline="0" dirty="0" smtClean="0"/>
              <a:t> about resources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dirty="0" smtClean="0"/>
              <a:t>Integrate information about applications and heterogeneous resources (compute, data and networks)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baseline="0" dirty="0" smtClean="0"/>
              <a:t>– Critical role for middleware</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Tree>
    <p:extLst>
      <p:ext uri="{BB962C8B-B14F-4D97-AF65-F5344CB8AC3E}">
        <p14:creationId xmlns:p14="http://schemas.microsoft.com/office/powerpoint/2010/main" val="2717278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show</a:t>
            </a:r>
            <a:r>
              <a:rPr lang="en-US" baseline="0" dirty="0" smtClean="0"/>
              <a:t> how *.* meets the first of the design objectives of NGMW at a CONCEPTUAL LEVEL!!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107357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take the schematic of NGMW and show how the different levels at which the Models work, (ii) how different models interact, especially (a) Andre and Christian’s work/interface, (ii) I* and F*.</a:t>
            </a:r>
          </a:p>
          <a:p>
            <a:endParaRPr lang="en-US" dirty="0"/>
          </a:p>
        </p:txBody>
      </p:sp>
    </p:spTree>
    <p:extLst>
      <p:ext uri="{BB962C8B-B14F-4D97-AF65-F5344CB8AC3E}">
        <p14:creationId xmlns:p14="http://schemas.microsoft.com/office/powerpoint/2010/main" val="107357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charset="0"/>
                <a:ea typeface="ＭＳ Ｐゴシック" charset="0"/>
                <a:cs typeface="ＭＳ Ｐゴシック" charset="0"/>
              </a:rPr>
              <a:t>As often happens reflection/reexamine based upon experience/lessons learned</a:t>
            </a:r>
          </a:p>
          <a:p>
            <a:r>
              <a:rPr lang="ja-JP" altLang="en-US" dirty="0" smtClean="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Innovation at higher levels</a:t>
            </a:r>
            <a:r>
              <a:rPr lang="ja-JP" altLang="en-US" dirty="0" smtClean="0">
                <a:latin typeface="Calibri" charset="0"/>
                <a:ea typeface="ＭＳ Ｐゴシック" charset="0"/>
                <a:cs typeface="ＭＳ Ｐゴシック" charset="0"/>
              </a:rPr>
              <a:t>”</a:t>
            </a:r>
            <a:endParaRPr lang="en-US" altLang="ja-JP"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NGMW: Well defined semantics at each layer..</a:t>
            </a:r>
            <a:r>
              <a:rPr lang="en-US" baseline="0" dirty="0" smtClean="0">
                <a:latin typeface="Calibri" charset="0"/>
                <a:ea typeface="ＭＳ Ｐゴシック" charset="0"/>
                <a:cs typeface="ＭＳ Ｐゴシック" charset="0"/>
              </a:rPr>
              <a:t> models</a:t>
            </a:r>
            <a:endParaRPr lang="en-US" dirty="0">
              <a:latin typeface="Calibri" charset="0"/>
              <a:ea typeface="ＭＳ Ｐゴシック" charset="0"/>
              <a:cs typeface="ＭＳ Ｐゴシック"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EBC181-25C3-A24D-9EE0-70BA59F5C8AA}" type="slidenum">
              <a:rPr lang="en-US" sz="1200"/>
              <a:pPr eaLnBrk="1" hangingPunct="1"/>
              <a:t>39</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43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p>
          <a:p>
            <a:pPr marL="171450" indent="-171450">
              <a:buFontTx/>
              <a:buChar char="-"/>
              <a:defRPr/>
            </a:pPr>
            <a:r>
              <a:rPr lang="en-US" dirty="0" smtClean="0">
                <a:latin typeface="Calibri" charset="0"/>
                <a:ea typeface="ＭＳ Ｐゴシック" charset="0"/>
                <a:cs typeface="ＭＳ Ｐゴシック" charset="0"/>
              </a:rPr>
              <a:t>240 cores/hour, 3.5GB output per</a:t>
            </a:r>
            <a:r>
              <a:rPr lang="en-US" baseline="0" dirty="0" smtClean="0">
                <a:latin typeface="Calibri" charset="0"/>
                <a:ea typeface="ＭＳ Ｐゴシック" charset="0"/>
                <a:cs typeface="ＭＳ Ｐゴシック" charset="0"/>
              </a:rPr>
              <a:t> 1ns simulation.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6</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MORE THAN HPC/HTC</a:t>
            </a:r>
          </a:p>
          <a:p>
            <a:r>
              <a:rPr lang="en-US" dirty="0" smtClean="0"/>
              <a:t>Nuanced view of Resources and application types!</a:t>
            </a:r>
            <a:endParaRPr lang="en-US" dirty="0"/>
          </a:p>
        </p:txBody>
      </p:sp>
    </p:spTree>
    <p:extLst>
      <p:ext uri="{BB962C8B-B14F-4D97-AF65-F5344CB8AC3E}">
        <p14:creationId xmlns:p14="http://schemas.microsoft.com/office/powerpoint/2010/main" val="261796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8</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61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055791D-92CE-D64A-A2C2-C988223999CD}" type="slidenum">
              <a:rPr lang="en-US"/>
              <a:pPr>
                <a:defRPr/>
              </a:pPr>
              <a:t>‹#›</a:t>
            </a:fld>
            <a:endParaRPr lang="en-US"/>
          </a:p>
        </p:txBody>
      </p:sp>
    </p:spTree>
    <p:extLst>
      <p:ext uri="{BB962C8B-B14F-4D97-AF65-F5344CB8AC3E}">
        <p14:creationId xmlns:p14="http://schemas.microsoft.com/office/powerpoint/2010/main" val="298907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6019B54F-47A9-BB44-AFF7-2C9B6EF5C806}" type="slidenum">
              <a:rPr lang="en-US"/>
              <a:pPr>
                <a:defRPr/>
              </a:pPr>
              <a:t>‹#›</a:t>
            </a:fld>
            <a:endParaRPr lang="en-US"/>
          </a:p>
        </p:txBody>
      </p:sp>
    </p:spTree>
    <p:extLst>
      <p:ext uri="{BB962C8B-B14F-4D97-AF65-F5344CB8AC3E}">
        <p14:creationId xmlns:p14="http://schemas.microsoft.com/office/powerpoint/2010/main" val="4088356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BF21AB9-C338-FB4E-9DB6-B130D053310B}" type="slidenum">
              <a:rPr lang="en-US"/>
              <a:pPr>
                <a:defRPr/>
              </a:pPr>
              <a:t>‹#›</a:t>
            </a:fld>
            <a:endParaRPr lang="en-US"/>
          </a:p>
        </p:txBody>
      </p:sp>
    </p:spTree>
    <p:extLst>
      <p:ext uri="{BB962C8B-B14F-4D97-AF65-F5344CB8AC3E}">
        <p14:creationId xmlns:p14="http://schemas.microsoft.com/office/powerpoint/2010/main" val="4032610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DE1224CC-7655-434C-BA35-E2A3E030A021}" type="slidenum">
              <a:rPr lang="en-US"/>
              <a:pPr>
                <a:defRPr/>
              </a:pPr>
              <a:t>‹#›</a:t>
            </a:fld>
            <a:endParaRPr lang="en-US"/>
          </a:p>
        </p:txBody>
      </p:sp>
    </p:spTree>
    <p:extLst>
      <p:ext uri="{BB962C8B-B14F-4D97-AF65-F5344CB8AC3E}">
        <p14:creationId xmlns:p14="http://schemas.microsoft.com/office/powerpoint/2010/main" val="108062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E96EF513-1D7F-CA42-AE55-C7454A364533}" type="slidenum">
              <a:rPr lang="en-US"/>
              <a:pPr>
                <a:defRPr/>
              </a:pPr>
              <a:t>‹#›</a:t>
            </a:fld>
            <a:endParaRPr lang="en-US"/>
          </a:p>
        </p:txBody>
      </p:sp>
    </p:spTree>
    <p:extLst>
      <p:ext uri="{BB962C8B-B14F-4D97-AF65-F5344CB8AC3E}">
        <p14:creationId xmlns:p14="http://schemas.microsoft.com/office/powerpoint/2010/main" val="3112700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8D872E6-4DEE-4647-88A6-2C1A22736E47}" type="slidenum">
              <a:rPr lang="en-US"/>
              <a:pPr>
                <a:defRPr/>
              </a:pPr>
              <a:t>‹#›</a:t>
            </a:fld>
            <a:endParaRPr lang="en-US"/>
          </a:p>
        </p:txBody>
      </p:sp>
    </p:spTree>
    <p:extLst>
      <p:ext uri="{BB962C8B-B14F-4D97-AF65-F5344CB8AC3E}">
        <p14:creationId xmlns:p14="http://schemas.microsoft.com/office/powerpoint/2010/main" val="3289805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EBC1200-90E6-C240-A54D-F21E6C23EEEE}" type="slidenum">
              <a:rPr lang="en-US"/>
              <a:pPr>
                <a:defRPr/>
              </a:pPr>
              <a:t>‹#›</a:t>
            </a:fld>
            <a:endParaRPr lang="en-US"/>
          </a:p>
        </p:txBody>
      </p:sp>
    </p:spTree>
    <p:extLst>
      <p:ext uri="{BB962C8B-B14F-4D97-AF65-F5344CB8AC3E}">
        <p14:creationId xmlns:p14="http://schemas.microsoft.com/office/powerpoint/2010/main" val="3723889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A0B3F70-AEB3-864D-8F72-47455E38009E}" type="slidenum">
              <a:rPr lang="en-US"/>
              <a:pPr>
                <a:defRPr/>
              </a:pPr>
              <a:t>‹#›</a:t>
            </a:fld>
            <a:endParaRPr lang="en-US"/>
          </a:p>
        </p:txBody>
      </p:sp>
    </p:spTree>
    <p:extLst>
      <p:ext uri="{BB962C8B-B14F-4D97-AF65-F5344CB8AC3E}">
        <p14:creationId xmlns:p14="http://schemas.microsoft.com/office/powerpoint/2010/main" val="30269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BFA6EBF-C709-A548-B850-B90E2AC3B1C0}" type="slidenum">
              <a:rPr lang="en-US"/>
              <a:pPr>
                <a:defRPr/>
              </a:pPr>
              <a:t>‹#›</a:t>
            </a:fld>
            <a:endParaRPr lang="en-US"/>
          </a:p>
        </p:txBody>
      </p:sp>
    </p:spTree>
    <p:extLst>
      <p:ext uri="{BB962C8B-B14F-4D97-AF65-F5344CB8AC3E}">
        <p14:creationId xmlns:p14="http://schemas.microsoft.com/office/powerpoint/2010/main" val="625499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613AE95-5A7A-174D-A4F3-4913B0471DE8}" type="slidenum">
              <a:rPr lang="en-US"/>
              <a:pPr>
                <a:defRPr/>
              </a:pPr>
              <a:t>‹#›</a:t>
            </a:fld>
            <a:endParaRPr lang="en-US"/>
          </a:p>
        </p:txBody>
      </p:sp>
    </p:spTree>
    <p:extLst>
      <p:ext uri="{BB962C8B-B14F-4D97-AF65-F5344CB8AC3E}">
        <p14:creationId xmlns:p14="http://schemas.microsoft.com/office/powerpoint/2010/main" val="2878729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pic>
        <p:nvPicPr>
          <p:cNvPr id="6" name="Picture 6" descr="uofcicon.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48663" y="107950"/>
            <a:ext cx="6731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152400" y="6467475"/>
            <a:ext cx="533400" cy="27622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D7F433A1-7806-174F-88BE-2A4BEF472D8B}" type="slidenum">
              <a:rPr lang="en-US" sz="1200" smtClean="0">
                <a:solidFill>
                  <a:srgbClr val="F2F2F2"/>
                </a:solidFill>
              </a:rPr>
              <a:pPr eaLnBrk="1" hangingPunct="1">
                <a:defRPr/>
              </a:pPr>
              <a:t>‹#›</a:t>
            </a:fld>
            <a:endParaRPr lang="en-US" sz="1200" smtClean="0">
              <a:solidFill>
                <a:srgbClr val="F2F2F2"/>
              </a:solidFill>
            </a:endParaRPr>
          </a:p>
        </p:txBody>
      </p:sp>
      <p:sp>
        <p:nvSpPr>
          <p:cNvPr id="8" name="Footer Placeholder 16"/>
          <p:cNvSpPr txBox="1">
            <a:spLocks/>
          </p:cNvSpPr>
          <p:nvPr userDrawn="1"/>
        </p:nvSpPr>
        <p:spPr>
          <a:xfrm>
            <a:off x="685800" y="6477000"/>
            <a:ext cx="3810000" cy="276225"/>
          </a:xfrm>
          <a:prstGeom prst="rect">
            <a:avLst/>
          </a:prstGeom>
          <a:noFill/>
          <a:ln>
            <a:noFill/>
          </a:ln>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37931725" indent="-37474525" defTabSz="4572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200" smtClean="0">
                <a:solidFill>
                  <a:srgbClr val="F2F2F2"/>
                </a:solidFill>
              </a:rPr>
              <a:t>3DPAS review for D3Science – d.katz@ieee.org</a:t>
            </a:r>
          </a:p>
        </p:txBody>
      </p:sp>
      <p:sp>
        <p:nvSpPr>
          <p:cNvPr id="2" name="Title 1"/>
          <p:cNvSpPr>
            <a:spLocks noGrp="1"/>
          </p:cNvSpPr>
          <p:nvPr>
            <p:ph type="ctrTitle"/>
          </p:nvPr>
        </p:nvSpPr>
        <p:spPr>
          <a:xfrm>
            <a:off x="228600" y="1"/>
            <a:ext cx="7772400" cy="838200"/>
          </a:xfrm>
          <a:prstGeom prst="rect">
            <a:avLst/>
          </a:prstGeom>
        </p:spPr>
        <p:txBody>
          <a:bodyPr tIns="91440" bIns="137160">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76551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517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16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037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507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52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2701FA68-8128-3749-A886-9302D3154C50}" type="slidenum">
              <a:rPr lang="en-US"/>
              <a:pPr>
                <a:defRPr/>
              </a:pPr>
              <a:t>‹#›</a:t>
            </a:fld>
            <a:endParaRPr lang="en-US"/>
          </a:p>
        </p:txBody>
      </p:sp>
    </p:spTree>
    <p:extLst>
      <p:ext uri="{BB962C8B-B14F-4D97-AF65-F5344CB8AC3E}">
        <p14:creationId xmlns:p14="http://schemas.microsoft.com/office/powerpoint/2010/main" val="49144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6"/>
          <p:cNvSpPr>
            <a:spLocks noGrp="1" noChangeArrowheads="1"/>
          </p:cNvSpPr>
          <p:nvPr>
            <p:ph type="sldNum" sz="quarter" idx="10"/>
          </p:nvPr>
        </p:nvSpPr>
        <p:spPr>
          <a:ln/>
        </p:spPr>
        <p:txBody>
          <a:bodyPr/>
          <a:lstStyle>
            <a:lvl1pPr>
              <a:defRPr/>
            </a:lvl1pPr>
          </a:lstStyle>
          <a:p>
            <a:fld id="{8C1510E7-41E5-EC45-AEF0-4F5FBB17A54E}" type="slidenum">
              <a:rPr lang="en-US"/>
              <a:pPr/>
              <a:t>‹#›</a:t>
            </a:fld>
            <a:endParaRPr lang="en-US"/>
          </a:p>
        </p:txBody>
      </p:sp>
      <p:cxnSp>
        <p:nvCxnSpPr>
          <p:cNvPr id="6" name="Straight Connector 5"/>
          <p:cNvCxnSpPr/>
          <p:nvPr userDrawn="1"/>
        </p:nvCxnSpPr>
        <p:spPr>
          <a:xfrm>
            <a:off x="282231" y="766277"/>
            <a:ext cx="8599959"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33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77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2496352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 id="2147485974" r:id="rId6"/>
    <p:sldLayoutId id="2147485976" r:id="rId7"/>
    <p:sldLayoutId id="2147485978" r:id="rId8"/>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609600"/>
            <a:ext cx="8229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5240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5F5F5F"/>
                </a:solidFill>
              </a:defRPr>
            </a:lvl1pPr>
          </a:lstStyle>
          <a:p>
            <a:pPr>
              <a:defRPr/>
            </a:pPr>
            <a:fld id="{FF2F6330-45FE-084A-BDF8-8D9EEAB1D91D}" type="slidenum">
              <a:rPr lang="en-US"/>
              <a:pPr>
                <a:defRPr/>
              </a:pPr>
              <a:t>‹#›</a:t>
            </a:fld>
            <a:endParaRPr lang="en-US"/>
          </a:p>
        </p:txBody>
      </p:sp>
      <p:pic>
        <p:nvPicPr>
          <p:cNvPr id="1029" name="Picture 5" descr="rutgers.png"/>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0"/>
            <a:ext cx="91440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801675"/>
      </p:ext>
    </p:extLst>
  </p:cSld>
  <p:clrMap bg1="lt1" tx1="dk1" bg2="lt2" tx2="dk2" accent1="accent1" accent2="accent2" accent3="accent3" accent4="accent4" accent5="accent5" accent6="accent6" hlink="hlink" folHlink="folHlink"/>
  <p:sldLayoutIdLst>
    <p:sldLayoutId id="2147485981" r:id="rId1"/>
    <p:sldLayoutId id="2147485982" r:id="rId2"/>
    <p:sldLayoutId id="2147485983" r:id="rId3"/>
    <p:sldLayoutId id="2147485984" r:id="rId4"/>
    <p:sldLayoutId id="2147485985" r:id="rId5"/>
    <p:sldLayoutId id="2147485986" r:id="rId6"/>
    <p:sldLayoutId id="2147485987" r:id="rId7"/>
    <p:sldLayoutId id="2147485988" r:id="rId8"/>
    <p:sldLayoutId id="2147485989" r:id="rId9"/>
    <p:sldLayoutId id="2147485990" r:id="rId10"/>
    <p:sldLayoutId id="2147485991" r:id="rId11"/>
    <p:sldLayoutId id="2147485992" r:id="rId12"/>
    <p:sldLayoutId id="2147485993" r:id="rId13"/>
    <p:sldLayoutId id="2147485994" r:id="rId14"/>
    <p:sldLayoutId id="2147485995" r:id="rId15"/>
    <p:sldLayoutId id="2147485996" r:id="rId16"/>
    <p:sldLayoutId id="2147485997" r:id="rId17"/>
  </p:sldLayoutIdLst>
  <p:txStyles>
    <p:titleStyle>
      <a:lvl1pPr algn="l" rtl="0" eaLnBrk="0" fontAlgn="base" hangingPunct="0">
        <a:spcBef>
          <a:spcPct val="0"/>
        </a:spcBef>
        <a:spcAft>
          <a:spcPct val="0"/>
        </a:spcAft>
        <a:defRPr sz="30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rgbClr val="5F5F5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21.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9.pn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6.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2337330"/>
            <a:ext cx="8864600" cy="1218670"/>
          </a:xfrm>
        </p:spPr>
        <p:txBody>
          <a:bodyPr/>
          <a:lstStyle/>
          <a:p>
            <a:pPr eaLnBrk="1" hangingPunct="1"/>
            <a:r>
              <a:rPr lang="en-US" dirty="0">
                <a:latin typeface="Arial" charset="0"/>
                <a:ea typeface="ＭＳ Ｐゴシック" charset="0"/>
                <a:cs typeface="ＭＳ Ｐゴシック" charset="0"/>
              </a:rPr>
              <a:t>Abstractions, Models and Implementations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for Scalable Approaches to Many Simulations</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sp>
        <p:nvSpPr>
          <p:cNvPr id="8194" name="Rectangle 3"/>
          <p:cNvSpPr>
            <a:spLocks noGrp="1" noChangeArrowheads="1"/>
          </p:cNvSpPr>
          <p:nvPr>
            <p:ph type="subTitle" idx="1"/>
          </p:nvPr>
        </p:nvSpPr>
        <p:spPr>
          <a:xfrm>
            <a:off x="1430867" y="3969808"/>
            <a:ext cx="6400800" cy="1068388"/>
          </a:xfrm>
        </p:spPr>
        <p:txBody>
          <a:bodyPr/>
          <a:lstStyle/>
          <a:p>
            <a:pPr eaLnBrk="1" hangingPunct="1"/>
            <a:r>
              <a:rPr lang="en-US" dirty="0" smtClean="0">
                <a:latin typeface="Arial" charset="0"/>
                <a:ea typeface="ＭＳ Ｐゴシック" charset="0"/>
                <a:cs typeface="ＭＳ Ｐゴシック" charset="0"/>
              </a:rPr>
              <a:t>Shantenu </a:t>
            </a:r>
            <a:r>
              <a:rPr lang="en-US" dirty="0">
                <a:latin typeface="Arial" charset="0"/>
                <a:ea typeface="ＭＳ Ｐゴシック" charset="0"/>
                <a:cs typeface="ＭＳ Ｐゴシック" charset="0"/>
              </a:rPr>
              <a:t>Jha</a:t>
            </a:r>
          </a:p>
          <a:p>
            <a:pPr eaLnBrk="1" hangingPunct="1"/>
            <a:r>
              <a:rPr lang="en-US" dirty="0">
                <a:latin typeface="Arial" charset="0"/>
                <a:ea typeface="ＭＳ Ｐゴシック" charset="0"/>
                <a:cs typeface="ＭＳ Ｐゴシック" charset="0"/>
              </a:rPr>
              <a:t>http://</a:t>
            </a:r>
            <a:r>
              <a:rPr lang="en-US" dirty="0" err="1">
                <a:latin typeface="Arial" charset="0"/>
                <a:ea typeface="ＭＳ Ｐゴシック" charset="0"/>
                <a:cs typeface="ＭＳ Ｐゴシック" charset="0"/>
              </a:rPr>
              <a:t>radical.rutgers.edu</a:t>
            </a:r>
            <a:endParaRPr lang="en-US" b="1"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 in Relation to “Traditional” EC</a:t>
            </a:r>
            <a:endParaRPr lang="en-US" dirty="0"/>
          </a:p>
        </p:txBody>
      </p:sp>
      <p:sp>
        <p:nvSpPr>
          <p:cNvPr id="3" name="Content Placeholder 2"/>
          <p:cNvSpPr>
            <a:spLocks noGrp="1"/>
          </p:cNvSpPr>
          <p:nvPr>
            <p:ph idx="1"/>
          </p:nvPr>
        </p:nvSpPr>
        <p:spPr>
          <a:xfrm>
            <a:off x="282229" y="982133"/>
            <a:ext cx="8690935" cy="4930177"/>
          </a:xfrm>
        </p:spPr>
        <p:txBody>
          <a:bodyPr/>
          <a:lstStyle/>
          <a:p>
            <a:pPr marL="344488" indent="-342900">
              <a:lnSpc>
                <a:spcPct val="90000"/>
              </a:lnSpc>
            </a:pPr>
            <a:r>
              <a:rPr lang="en-US" sz="1800" dirty="0" smtClean="0">
                <a:latin typeface="Arial" charset="0"/>
                <a:ea typeface="ＭＳ Ｐゴシック" charset="0"/>
                <a:cs typeface="ＭＳ Ｐゴシック" charset="0"/>
              </a:rPr>
              <a:t>Many applications </a:t>
            </a:r>
            <a:r>
              <a:rPr lang="en-US" sz="1800" dirty="0">
                <a:latin typeface="Arial" charset="0"/>
                <a:ea typeface="ＭＳ Ｐゴシック" charset="0"/>
                <a:cs typeface="ＭＳ Ｐゴシック" charset="0"/>
              </a:rPr>
              <a:t>as opposed to a </a:t>
            </a:r>
            <a:r>
              <a:rPr lang="en-US" sz="1800" dirty="0" smtClean="0">
                <a:latin typeface="Arial" charset="0"/>
                <a:ea typeface="ＭＳ Ｐゴシック" charset="0"/>
                <a:cs typeface="ＭＳ Ｐゴシック" charset="0"/>
              </a:rPr>
              <a:t>set </a:t>
            </a:r>
            <a:r>
              <a:rPr lang="en-US" sz="1800" dirty="0">
                <a:latin typeface="Arial" charset="0"/>
                <a:ea typeface="ＭＳ Ｐゴシック" charset="0"/>
                <a:cs typeface="ＭＳ Ｐゴシック" charset="0"/>
              </a:rPr>
              <a:t>of kernels that </a:t>
            </a:r>
            <a:r>
              <a:rPr lang="en-US" sz="1800" dirty="0" smtClean="0">
                <a:latin typeface="Arial" charset="0"/>
                <a:ea typeface="ＭＳ Ｐゴシック" charset="0"/>
                <a:cs typeface="ＭＳ Ｐゴシック" charset="0"/>
              </a:rPr>
              <a:t>need to optimized </a:t>
            </a:r>
          </a:p>
          <a:p>
            <a:pPr lvl="1">
              <a:lnSpc>
                <a:spcPct val="90000"/>
              </a:lnSpc>
            </a:pPr>
            <a:r>
              <a:rPr lang="en-US" dirty="0" smtClean="0">
                <a:latin typeface="Arial" charset="0"/>
                <a:ea typeface="ＭＳ Ｐゴシック" charset="0"/>
                <a:cs typeface="ＭＳ Ｐゴシック" charset="0"/>
              </a:rPr>
              <a:t>Metrics of performance varied, i.e. not just peak performance</a:t>
            </a:r>
          </a:p>
          <a:p>
            <a:pPr marL="457200" lvl="1" indent="0">
              <a:lnSpc>
                <a:spcPct val="90000"/>
              </a:lnSpc>
              <a:buNone/>
            </a:pPr>
            <a:endParaRPr lang="en-US" dirty="0" smtClean="0">
              <a:latin typeface="Arial" charset="0"/>
              <a:ea typeface="ＭＳ Ｐゴシック" charset="0"/>
              <a:cs typeface="ＭＳ Ｐゴシック" charset="0"/>
            </a:endParaRPr>
          </a:p>
          <a:p>
            <a:pPr marL="69850" indent="-207963">
              <a:spcBef>
                <a:spcPts val="432"/>
              </a:spcBef>
              <a:defRPr/>
            </a:pPr>
            <a:r>
              <a:rPr lang="en-US" sz="1800" dirty="0" smtClean="0">
                <a:latin typeface="Arial" charset="0"/>
                <a:ea typeface="ＭＳ Ｐゴシック" charset="0"/>
                <a:cs typeface="ＭＳ Ｐゴシック" charset="0"/>
              </a:rPr>
              <a:t>Capture </a:t>
            </a:r>
            <a:r>
              <a:rPr lang="en-US" sz="1800" dirty="0">
                <a:latin typeface="Arial" charset="0"/>
                <a:ea typeface="ＭＳ Ｐゴシック" charset="0"/>
                <a:cs typeface="ＭＳ Ｐゴシック" charset="0"/>
              </a:rPr>
              <a:t>different modes of extreme-scale computing:</a:t>
            </a:r>
          </a:p>
          <a:p>
            <a:pPr marL="720725" lvl="2">
              <a:defRPr/>
            </a:pPr>
            <a:r>
              <a:rPr lang="en-US" sz="1800" dirty="0">
                <a:latin typeface="Arial" charset="0"/>
                <a:ea typeface="ＭＳ Ｐゴシック" charset="0"/>
              </a:rPr>
              <a:t>Couple </a:t>
            </a:r>
            <a:r>
              <a:rPr lang="en-US" sz="1800" dirty="0" smtClean="0">
                <a:latin typeface="Arial" charset="0"/>
                <a:ea typeface="ＭＳ Ｐゴシック" charset="0"/>
              </a:rPr>
              <a:t>X-flops </a:t>
            </a:r>
            <a:r>
              <a:rPr lang="en-US" sz="1800" dirty="0">
                <a:latin typeface="Arial" charset="0"/>
                <a:ea typeface="ＭＳ Ｐゴシック" charset="0"/>
              </a:rPr>
              <a:t>with </a:t>
            </a:r>
            <a:r>
              <a:rPr lang="en-US" sz="1800" dirty="0" smtClean="0">
                <a:latin typeface="Arial" charset="0"/>
                <a:ea typeface="ＭＳ Ｐゴシック" charset="0"/>
              </a:rPr>
              <a:t>X-byte</a:t>
            </a:r>
            <a:r>
              <a:rPr lang="en-US" sz="1800" dirty="0">
                <a:latin typeface="Arial" charset="0"/>
                <a:ea typeface="ＭＳ Ｐゴシック" charset="0"/>
              </a:rPr>
              <a:t>: both simulation and analysis.</a:t>
            </a:r>
          </a:p>
          <a:p>
            <a:pPr marL="720725" lvl="2">
              <a:defRPr/>
            </a:pPr>
            <a:r>
              <a:rPr lang="en-US" sz="1800" dirty="0">
                <a:latin typeface="Arial" charset="0"/>
                <a:ea typeface="ＭＳ Ｐゴシック" charset="0"/>
              </a:rPr>
              <a:t>Integrate multiple </a:t>
            </a:r>
            <a:r>
              <a:rPr lang="en-US" sz="1800" dirty="0" smtClean="0">
                <a:latin typeface="Arial" charset="0"/>
                <a:ea typeface="ＭＳ Ｐゴシック" charset="0"/>
              </a:rPr>
              <a:t>large-scale resources as </a:t>
            </a:r>
            <a:r>
              <a:rPr lang="en-US" sz="1800" dirty="0">
                <a:latin typeface="Arial" charset="0"/>
                <a:ea typeface="ＭＳ Ｐゴシック" charset="0"/>
              </a:rPr>
              <a:t>an aggregated </a:t>
            </a:r>
            <a:r>
              <a:rPr lang="en-US" sz="1800" dirty="0" smtClean="0">
                <a:latin typeface="Arial" charset="0"/>
                <a:ea typeface="ＭＳ Ｐゴシック" charset="0"/>
              </a:rPr>
              <a:t>capability</a:t>
            </a:r>
            <a:r>
              <a:rPr lang="en-US" sz="1800" dirty="0">
                <a:latin typeface="Arial" charset="0"/>
                <a:ea typeface="ＭＳ Ｐゴシック" charset="0"/>
              </a:rPr>
              <a:t>.</a:t>
            </a:r>
            <a:endParaRPr lang="en-US" sz="1800" dirty="0" smtClean="0">
              <a:latin typeface="Arial" charset="0"/>
              <a:ea typeface="ＭＳ Ｐゴシック" charset="0"/>
              <a:cs typeface="ＭＳ Ｐゴシック" charset="0"/>
            </a:endParaRPr>
          </a:p>
          <a:p>
            <a:pPr marL="344488">
              <a:lnSpc>
                <a:spcPct val="90000"/>
              </a:lnSpc>
            </a:pPr>
            <a:endParaRPr lang="en-US" sz="1800" dirty="0" smtClean="0">
              <a:latin typeface="Arial" charset="0"/>
              <a:ea typeface="ＭＳ Ｐゴシック" charset="0"/>
              <a:cs typeface="ＭＳ Ｐゴシック" charset="0"/>
            </a:endParaRPr>
          </a:p>
          <a:p>
            <a:pPr marL="344488">
              <a:lnSpc>
                <a:spcPct val="90000"/>
              </a:lnSpc>
            </a:pPr>
            <a:r>
              <a:rPr lang="en-US" sz="1800" dirty="0" smtClean="0">
                <a:latin typeface="Arial" charset="0"/>
                <a:ea typeface="ＭＳ Ｐゴシック" charset="0"/>
                <a:cs typeface="ＭＳ Ｐゴシック" charset="0"/>
              </a:rPr>
              <a:t>Design </a:t>
            </a:r>
            <a:r>
              <a:rPr lang="en-US" sz="1800" dirty="0">
                <a:latin typeface="Arial" charset="0"/>
                <a:ea typeface="ＭＳ Ｐゴシック" charset="0"/>
                <a:cs typeface="ＭＳ Ｐゴシック" charset="0"/>
              </a:rPr>
              <a:t>to support extreme scale collectively for many scalable </a:t>
            </a:r>
            <a:r>
              <a:rPr lang="en-US" sz="1800" dirty="0" smtClean="0">
                <a:latin typeface="Arial" charset="0"/>
                <a:ea typeface="ＭＳ Ｐゴシック" charset="0"/>
                <a:cs typeface="ＭＳ Ｐゴシック" charset="0"/>
              </a:rPr>
              <a:t>applications</a:t>
            </a:r>
            <a:endParaRPr lang="en-US" sz="1800"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Community (HEP) applications, essentially similar</a:t>
            </a:r>
          </a:p>
          <a:p>
            <a:pPr marL="344488" indent="-342900">
              <a:lnSpc>
                <a:spcPct val="90000"/>
              </a:lnSpc>
            </a:pPr>
            <a:endParaRPr lang="en-US" sz="1800" dirty="0" smtClean="0">
              <a:latin typeface="Arial" charset="0"/>
              <a:ea typeface="ＭＳ Ｐゴシック" charset="0"/>
              <a:cs typeface="ＭＳ Ｐゴシック" charset="0"/>
            </a:endParaRPr>
          </a:p>
          <a:p>
            <a:pPr marL="344488" indent="-342900">
              <a:lnSpc>
                <a:spcPct val="90000"/>
              </a:lnSpc>
            </a:pPr>
            <a:r>
              <a:rPr lang="en-US" sz="1800" dirty="0" smtClean="0">
                <a:latin typeface="Arial" charset="0"/>
                <a:ea typeface="ＭＳ Ｐゴシック" charset="0"/>
                <a:cs typeface="ＭＳ Ｐゴシック" charset="0"/>
              </a:rPr>
              <a:t>Application structure simple, but infrastructural requirements difficult</a:t>
            </a:r>
          </a:p>
          <a:p>
            <a:pPr lvl="1">
              <a:lnSpc>
                <a:spcPct val="90000"/>
              </a:lnSpc>
            </a:pPr>
            <a:r>
              <a:rPr lang="en-US" dirty="0" smtClean="0">
                <a:latin typeface="Arial" charset="0"/>
                <a:ea typeface="ＭＳ Ｐゴシック" charset="0"/>
                <a:cs typeface="ＭＳ Ｐゴシック" charset="0"/>
              </a:rPr>
              <a:t>Task-level composition and coordination is important and varied</a:t>
            </a:r>
          </a:p>
          <a:p>
            <a:pPr lvl="1">
              <a:lnSpc>
                <a:spcPct val="90000"/>
              </a:lnSpc>
            </a:pPr>
            <a:r>
              <a:rPr lang="en-US" dirty="0" smtClean="0">
                <a:latin typeface="Arial" charset="0"/>
                <a:ea typeface="ＭＳ Ｐゴシック" charset="0"/>
                <a:cs typeface="ＭＳ Ｐゴシック" charset="0"/>
              </a:rPr>
              <a:t>External data infrastructure, repositories</a:t>
            </a:r>
          </a:p>
          <a:p>
            <a:pPr marL="457200" lvl="1" indent="0">
              <a:lnSpc>
                <a:spcPct val="90000"/>
              </a:lnSpc>
              <a:buNone/>
            </a:pPr>
            <a:endParaRPr lang="en-US" sz="1800" dirty="0" smtClean="0"/>
          </a:p>
          <a:p>
            <a:r>
              <a:rPr lang="en-US" sz="1800" dirty="0" smtClean="0"/>
              <a:t>Important </a:t>
            </a:r>
            <a:r>
              <a:rPr lang="en-US" sz="1800" dirty="0"/>
              <a:t>role for </a:t>
            </a:r>
            <a:r>
              <a:rPr lang="en-US" sz="1800" dirty="0" smtClean="0"/>
              <a:t>middleware, </a:t>
            </a:r>
            <a:r>
              <a:rPr lang="en-US" sz="1800" dirty="0" smtClean="0">
                <a:latin typeface="Arial" charset="0"/>
                <a:ea typeface="ＭＳ Ｐゴシック" charset="0"/>
                <a:cs typeface="ＭＳ Ｐゴシック" charset="0"/>
              </a:rPr>
              <a:t>explains </a:t>
            </a:r>
            <a:r>
              <a:rPr lang="en-US" sz="1800" dirty="0">
                <a:latin typeface="Arial" charset="0"/>
                <a:ea typeface="ＭＳ Ｐゴシック" charset="0"/>
                <a:cs typeface="ＭＳ Ｐゴシック" charset="0"/>
              </a:rPr>
              <a:t>why </a:t>
            </a:r>
            <a:r>
              <a:rPr lang="en-US" sz="1800" dirty="0" smtClean="0">
                <a:latin typeface="Arial" charset="0"/>
                <a:ea typeface="ＭＳ Ｐゴシック" charset="0"/>
                <a:cs typeface="ＭＳ Ｐゴシック" charset="0"/>
              </a:rPr>
              <a:t>DEC SW </a:t>
            </a:r>
            <a:r>
              <a:rPr lang="en-US" sz="1800" dirty="0">
                <a:latin typeface="Arial" charset="0"/>
                <a:ea typeface="ＭＳ Ｐゴシック" charset="0"/>
                <a:cs typeface="ＭＳ Ｐゴシック" charset="0"/>
              </a:rPr>
              <a:t>environment is </a:t>
            </a:r>
            <a:r>
              <a:rPr lang="en-US" sz="1800" dirty="0" smtClean="0">
                <a:latin typeface="Arial" charset="0"/>
                <a:ea typeface="ＭＳ Ｐゴシック" charset="0"/>
                <a:cs typeface="ＭＳ Ｐゴシック" charset="0"/>
              </a:rPr>
              <a:t>complex</a:t>
            </a:r>
            <a:endParaRPr lang="en-US" sz="1800" dirty="0" smtClean="0"/>
          </a:p>
          <a:p>
            <a:pPr lvl="1">
              <a:lnSpc>
                <a:spcPct val="90000"/>
              </a:lnSpc>
            </a:pPr>
            <a:r>
              <a:rPr lang="en-US" dirty="0" smtClean="0">
                <a:latin typeface="Arial" charset="0"/>
                <a:ea typeface="ＭＳ Ｐゴシック" charset="0"/>
              </a:rPr>
              <a:t>Middleware: Platform to build common and integrated services, whilst hiding heterogeneous software &amp; system </a:t>
            </a:r>
            <a:r>
              <a:rPr lang="en-US" dirty="0">
                <a:latin typeface="Arial" charset="0"/>
                <a:ea typeface="ＭＳ Ｐゴシック" charset="0"/>
              </a:rPr>
              <a:t>access </a:t>
            </a:r>
            <a:r>
              <a:rPr lang="en-US" dirty="0" smtClean="0">
                <a:latin typeface="Arial" charset="0"/>
                <a:ea typeface="ＭＳ Ｐゴシック" charset="0"/>
              </a:rPr>
              <a:t>layers</a:t>
            </a:r>
            <a:endParaRPr lang="en-US" dirty="0"/>
          </a:p>
        </p:txBody>
      </p:sp>
    </p:spTree>
    <p:extLst>
      <p:ext uri="{BB962C8B-B14F-4D97-AF65-F5344CB8AC3E}">
        <p14:creationId xmlns:p14="http://schemas.microsoft.com/office/powerpoint/2010/main" val="306499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dirty="0" smtClean="0">
                <a:latin typeface="Arial" charset="0"/>
                <a:ea typeface="ＭＳ Ｐゴシック" charset="0"/>
                <a:cs typeface="ＭＳ Ｐゴシック" charset="0"/>
              </a:rPr>
              <a:t>DEC Some Common Requirements</a:t>
            </a:r>
            <a:endParaRPr lang="en-US" dirty="0">
              <a:latin typeface="Arial" charset="0"/>
              <a:ea typeface="ＭＳ Ｐゴシック" charset="0"/>
              <a:cs typeface="ＭＳ Ｐゴシック" charset="0"/>
            </a:endParaRPr>
          </a:p>
        </p:txBody>
      </p:sp>
      <p:sp>
        <p:nvSpPr>
          <p:cNvPr id="39938" name="Content Placeholder 2"/>
          <p:cNvSpPr>
            <a:spLocks noGrp="1"/>
          </p:cNvSpPr>
          <p:nvPr>
            <p:ph idx="1"/>
          </p:nvPr>
        </p:nvSpPr>
        <p:spPr/>
        <p:txBody>
          <a:bodyPr/>
          <a:lstStyle/>
          <a:p>
            <a:r>
              <a:rPr lang="en-US" sz="2000" dirty="0">
                <a:latin typeface="Arial" charset="0"/>
                <a:ea typeface="ＭＳ Ｐゴシック" charset="0"/>
                <a:cs typeface="ＭＳ Ｐゴシック" charset="0"/>
              </a:rPr>
              <a:t>Many requirements, but focus on two common and critical requirements</a:t>
            </a:r>
          </a:p>
          <a:p>
            <a:r>
              <a:rPr lang="en-US" sz="2000" dirty="0">
                <a:latin typeface="Arial" charset="0"/>
                <a:ea typeface="ＭＳ Ｐゴシック" charset="0"/>
                <a:cs typeface="ＭＳ Ｐゴシック" charset="0"/>
              </a:rPr>
              <a:t>R1: Adaptive Application Formulation</a:t>
            </a:r>
          </a:p>
          <a:p>
            <a:pPr lvl="1"/>
            <a:r>
              <a:rPr lang="en-US" sz="2000" dirty="0">
                <a:latin typeface="Arial" charset="0"/>
                <a:ea typeface="ＭＳ Ｐゴシック" charset="0"/>
                <a:cs typeface="ＭＳ Ｐゴシック" charset="0"/>
              </a:rPr>
              <a:t>Adaptive application formulation </a:t>
            </a:r>
            <a:r>
              <a:rPr lang="en-US" sz="2000" dirty="0">
                <a:latin typeface="Arial" charset="0"/>
                <a:ea typeface="ＭＳ Ｐゴシック" charset="0"/>
              </a:rPr>
              <a:t>arising from non-deterministic application behavior </a:t>
            </a:r>
            <a:r>
              <a:rPr lang="en-US" sz="2000" dirty="0">
                <a:latin typeface="Arial" charset="0"/>
                <a:ea typeface="ＭＳ Ｐゴシック" charset="0"/>
                <a:cs typeface="ＭＳ Ｐゴシック" charset="0"/>
              </a:rPr>
              <a:t>requires </a:t>
            </a:r>
            <a:r>
              <a:rPr lang="en-US" sz="2000" dirty="0">
                <a:latin typeface="Arial" charset="0"/>
                <a:ea typeface="ＭＳ Ｐゴシック" charset="0"/>
              </a:rPr>
              <a:t>flexible </a:t>
            </a:r>
            <a:r>
              <a:rPr lang="en-US" sz="2000" dirty="0" smtClean="0">
                <a:latin typeface="Arial" charset="0"/>
                <a:ea typeface="ＭＳ Ｐゴシック" charset="0"/>
              </a:rPr>
              <a:t>composition </a:t>
            </a:r>
            <a:r>
              <a:rPr lang="en-US" sz="2000" dirty="0">
                <a:latin typeface="Arial" charset="0"/>
                <a:ea typeface="ＭＳ Ｐゴシック" charset="0"/>
              </a:rPr>
              <a:t>and extensible capabilities</a:t>
            </a:r>
          </a:p>
          <a:p>
            <a:pPr lvl="1"/>
            <a:r>
              <a:rPr lang="en-US" sz="2000" dirty="0">
                <a:latin typeface="Arial" charset="0"/>
                <a:ea typeface="ＭＳ Ｐゴシック" charset="0"/>
              </a:rPr>
              <a:t>Non-deterministic application </a:t>
            </a:r>
            <a:r>
              <a:rPr lang="en-US" sz="2000" dirty="0" err="1">
                <a:latin typeface="Arial" charset="0"/>
                <a:ea typeface="ＭＳ Ｐゴシック" charset="0"/>
              </a:rPr>
              <a:t>behaviour</a:t>
            </a:r>
            <a:r>
              <a:rPr lang="en-US" sz="2000" dirty="0">
                <a:latin typeface="Arial" charset="0"/>
                <a:ea typeface="ＭＳ Ｐゴシック" charset="0"/>
              </a:rPr>
              <a:t> (e.g., resource requirement)</a:t>
            </a:r>
          </a:p>
          <a:p>
            <a:r>
              <a:rPr lang="en-US" sz="2000" dirty="0">
                <a:latin typeface="Arial" charset="0"/>
                <a:ea typeface="ＭＳ Ｐゴシック" charset="0"/>
                <a:cs typeface="ＭＳ Ｐゴシック" charset="0"/>
              </a:rPr>
              <a:t>R2: Dynamic Resource Utilization</a:t>
            </a:r>
          </a:p>
          <a:p>
            <a:pPr lvl="1"/>
            <a:r>
              <a:rPr lang="en-US" sz="2000" dirty="0" smtClean="0">
                <a:latin typeface="Arial" charset="0"/>
                <a:ea typeface="ＭＳ Ｐゴシック" charset="0"/>
              </a:rPr>
              <a:t>Growing/</a:t>
            </a:r>
            <a:r>
              <a:rPr lang="en-US" sz="2000" dirty="0" err="1" smtClean="0">
                <a:latin typeface="Arial" charset="0"/>
                <a:ea typeface="ＭＳ Ｐゴシック" charset="0"/>
              </a:rPr>
              <a:t>shinking</a:t>
            </a:r>
            <a:r>
              <a:rPr lang="en-US" sz="2000" dirty="0" smtClean="0">
                <a:latin typeface="Arial" charset="0"/>
                <a:ea typeface="ＭＳ Ｐゴシック" charset="0"/>
              </a:rPr>
              <a:t> resource pool</a:t>
            </a:r>
          </a:p>
          <a:p>
            <a:r>
              <a:rPr lang="en-US" sz="2000" dirty="0" smtClean="0">
                <a:latin typeface="Arial" charset="0"/>
                <a:ea typeface="ＭＳ Ｐゴシック" charset="0"/>
                <a:cs typeface="ＭＳ Ｐゴシック" charset="0"/>
              </a:rPr>
              <a:t>Need abstractions that:</a:t>
            </a:r>
          </a:p>
          <a:p>
            <a:pPr lvl="1"/>
            <a:r>
              <a:rPr lang="en-US" sz="2000" dirty="0" smtClean="0">
                <a:latin typeface="Arial" charset="0"/>
                <a:ea typeface="ＭＳ Ｐゴシック" charset="0"/>
              </a:rPr>
              <a:t>A1</a:t>
            </a:r>
            <a:r>
              <a:rPr lang="en-US" sz="2000" dirty="0">
                <a:latin typeface="Arial" charset="0"/>
                <a:ea typeface="ＭＳ Ｐゴシック" charset="0"/>
              </a:rPr>
              <a:t>: Decouple workload and resource management</a:t>
            </a:r>
          </a:p>
          <a:p>
            <a:pPr lvl="1"/>
            <a:r>
              <a:rPr lang="en-US" sz="2000" dirty="0">
                <a:latin typeface="Arial" charset="0"/>
                <a:ea typeface="ＭＳ Ｐゴシック" charset="0"/>
              </a:rPr>
              <a:t>A2: Provide these capabilities in an extensible and interoperable </a:t>
            </a:r>
            <a:r>
              <a:rPr lang="en-US" sz="2000" dirty="0" smtClean="0">
                <a:latin typeface="Arial" charset="0"/>
                <a:ea typeface="ＭＳ Ｐゴシック" charset="0"/>
              </a:rPr>
              <a:t>way</a:t>
            </a:r>
          </a:p>
          <a:p>
            <a:r>
              <a:rPr lang="en-US" sz="2000" dirty="0" smtClean="0">
                <a:latin typeface="Arial" charset="0"/>
                <a:ea typeface="ＭＳ Ｐゴシック" charset="0"/>
                <a:cs typeface="ＭＳ Ｐゴシック" charset="0"/>
              </a:rPr>
              <a:t>Need to provide these abstractions as well engineered tools</a:t>
            </a:r>
          </a:p>
          <a:p>
            <a:pPr lvl="1"/>
            <a:r>
              <a:rPr lang="en-US" sz="2000" dirty="0" smtClean="0">
                <a:latin typeface="Arial" charset="0"/>
                <a:ea typeface="ＭＳ Ｐゴシック" charset="0"/>
              </a:rPr>
              <a:t>Employ </a:t>
            </a:r>
            <a:r>
              <a:rPr lang="en-US" sz="2000" dirty="0">
                <a:latin typeface="Arial" charset="0"/>
                <a:ea typeface="ＭＳ Ｐゴシック" charset="0"/>
              </a:rPr>
              <a:t>CI best practices and software sustainability</a:t>
            </a:r>
          </a:p>
          <a:p>
            <a:pPr lvl="1">
              <a:buFontTx/>
              <a:buNone/>
            </a:pPr>
            <a:r>
              <a:rPr lang="en-US" sz="2000" dirty="0">
                <a:latin typeface="Arial" charset="0"/>
                <a:ea typeface="ＭＳ Ｐゴシック" charset="0"/>
              </a:rPr>
              <a:t> </a:t>
            </a:r>
          </a:p>
        </p:txBody>
      </p:sp>
    </p:spTree>
    <p:extLst>
      <p:ext uri="{BB962C8B-B14F-4D97-AF65-F5344CB8AC3E}">
        <p14:creationId xmlns:p14="http://schemas.microsoft.com/office/powerpoint/2010/main" val="27698541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89154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RADICAL Abstractions, Models and Tools</a:t>
            </a:r>
          </a:p>
        </p:txBody>
      </p:sp>
    </p:spTree>
    <p:extLst>
      <p:ext uri="{BB962C8B-B14F-4D97-AF65-F5344CB8AC3E}">
        <p14:creationId xmlns:p14="http://schemas.microsoft.com/office/powerpoint/2010/main" val="31203829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a:latin typeface="Arial" charset="0"/>
                <a:ea typeface="ＭＳ Ｐゴシック" charset="0"/>
                <a:cs typeface="ＭＳ Ｐゴシック" charset="0"/>
              </a:rPr>
              <a:t>Pilot Abstractions</a:t>
            </a:r>
          </a:p>
        </p:txBody>
      </p:sp>
      <p:sp>
        <p:nvSpPr>
          <p:cNvPr id="4" name="Content Placeholder 2"/>
          <p:cNvSpPr txBox="1">
            <a:spLocks/>
          </p:cNvSpPr>
          <p:nvPr/>
        </p:nvSpPr>
        <p:spPr>
          <a:xfrm>
            <a:off x="193675" y="1085850"/>
            <a:ext cx="8778875" cy="1128713"/>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 system that generalizes a placeholder job to provide multi-level scheduling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41161" y="211882"/>
            <a:ext cx="8778875" cy="584200"/>
          </a:xfrm>
        </p:spPr>
        <p:txBody>
          <a:bodyPr/>
          <a:lstStyle/>
          <a:p>
            <a:r>
              <a:rPr lang="en-US" dirty="0">
                <a:latin typeface="Arial" charset="0"/>
                <a:ea typeface="ＭＳ Ｐゴシック" charset="0"/>
                <a:cs typeface="ＭＳ Ｐゴシック" charset="0"/>
              </a:rPr>
              <a:t>Introduction to Pilot-Abstraction (2)</a:t>
            </a:r>
          </a:p>
        </p:txBody>
      </p:sp>
      <p:sp>
        <p:nvSpPr>
          <p:cNvPr id="47106" name="Content Placeholder 2"/>
          <p:cNvSpPr>
            <a:spLocks noGrp="1"/>
          </p:cNvSpPr>
          <p:nvPr>
            <p:ph idx="1"/>
          </p:nvPr>
        </p:nvSpPr>
        <p:spPr>
          <a:xfrm>
            <a:off x="230879" y="1021007"/>
            <a:ext cx="8229600" cy="4978400"/>
          </a:xfrm>
        </p:spPr>
        <p:txBody>
          <a:bodyPr/>
          <a:lstStyle/>
          <a:p>
            <a:r>
              <a:rPr lang="en-US" sz="1800" dirty="0">
                <a:solidFill>
                  <a:srgbClr val="D7112E"/>
                </a:solidFill>
                <a:latin typeface="Arial" charset="0"/>
                <a:ea typeface="ＭＳ Ｐゴシック" charset="0"/>
                <a:cs typeface="ＭＳ Ｐゴシック" charset="0"/>
              </a:rPr>
              <a:t>Working definitions</a:t>
            </a:r>
            <a:r>
              <a:rPr lang="en-US" sz="1800" dirty="0">
                <a:latin typeface="Arial" charset="0"/>
                <a:ea typeface="ＭＳ Ｐゴシック" charset="0"/>
                <a:cs typeface="ＭＳ Ｐゴシック" charset="0"/>
              </a:rPr>
              <a:t>: </a:t>
            </a:r>
          </a:p>
          <a:p>
            <a:pPr lvl="1"/>
            <a:r>
              <a:rPr lang="en-GB" dirty="0">
                <a:solidFill>
                  <a:srgbClr val="A6A6A6"/>
                </a:solidFill>
                <a:latin typeface="Arial" charset="0"/>
                <a:ea typeface="ＭＳ Ｐゴシック" charset="0"/>
              </a:rPr>
              <a:t>A system that generalizes a placeholder job to provide multi-level scheduling to allow application-level control over the system scheduler via a scheduling overlay</a:t>
            </a:r>
          </a:p>
          <a:p>
            <a:pPr lvl="1"/>
            <a:r>
              <a:rPr lang="ja-JP" altLang="en-US" dirty="0">
                <a:latin typeface="Arial" charset="0"/>
                <a:ea typeface="ＭＳ Ｐゴシック" charset="0"/>
              </a:rPr>
              <a:t>“</a:t>
            </a:r>
            <a:r>
              <a:rPr lang="en-US" altLang="ja-JP" i="1" dirty="0">
                <a:latin typeface="Arial" charset="0"/>
                <a:ea typeface="ＭＳ Ｐゴシック" charset="0"/>
              </a:rPr>
              <a:t>.. defined as an </a:t>
            </a:r>
            <a:r>
              <a:rPr lang="en-US" altLang="ja-JP" i="1" dirty="0">
                <a:solidFill>
                  <a:srgbClr val="FF0000"/>
                </a:solidFill>
                <a:latin typeface="Arial" charset="0"/>
                <a:ea typeface="ＭＳ Ｐゴシック" charset="0"/>
              </a:rPr>
              <a:t>abstraction </a:t>
            </a:r>
            <a:r>
              <a:rPr lang="en-US" altLang="ja-JP" i="1" dirty="0">
                <a:latin typeface="Arial" charset="0"/>
                <a:ea typeface="ＭＳ Ｐゴシック" charset="0"/>
              </a:rPr>
              <a:t>that generalizes the reoccurring concept of </a:t>
            </a:r>
            <a:r>
              <a:rPr lang="en-US" altLang="ja-JP" i="1" dirty="0">
                <a:solidFill>
                  <a:srgbClr val="FF0000"/>
                </a:solidFill>
                <a:latin typeface="Arial" charset="0"/>
                <a:ea typeface="ＭＳ Ｐゴシック" charset="0"/>
              </a:rPr>
              <a:t>utilizing a placeholder job</a:t>
            </a:r>
            <a:r>
              <a:rPr lang="en-US" altLang="ja-JP" i="1" dirty="0">
                <a:latin typeface="Arial" charset="0"/>
                <a:ea typeface="ＭＳ Ｐゴシック" charset="0"/>
              </a:rPr>
              <a:t> as a container for a </a:t>
            </a:r>
            <a:r>
              <a:rPr lang="en-US" altLang="ja-JP" i="1" dirty="0">
                <a:solidFill>
                  <a:srgbClr val="FF0000"/>
                </a:solidFill>
                <a:latin typeface="Arial" charset="0"/>
                <a:ea typeface="ＭＳ Ｐゴシック" charset="0"/>
              </a:rPr>
              <a:t>set of compute tasks</a:t>
            </a:r>
            <a:r>
              <a:rPr lang="en-US" altLang="ja-JP" i="1" dirty="0">
                <a:latin typeface="Arial" charset="0"/>
                <a:ea typeface="ＭＳ Ｐゴシック" charset="0"/>
              </a:rPr>
              <a:t>; an instance of that placeholder job is referred to as Pilot-Job or pilot.</a:t>
            </a:r>
            <a:r>
              <a:rPr lang="ja-JP" altLang="en-US" dirty="0">
                <a:latin typeface="Arial" charset="0"/>
                <a:ea typeface="ＭＳ Ｐゴシック" charset="0"/>
              </a:rPr>
              <a:t>”</a:t>
            </a:r>
            <a:r>
              <a:rPr lang="en-US" altLang="ja-JP" dirty="0">
                <a:latin typeface="Arial" charset="0"/>
                <a:ea typeface="ＭＳ Ｐゴシック" charset="0"/>
              </a:rPr>
              <a:t> </a:t>
            </a:r>
            <a:endParaRPr lang="en-GB" altLang="ja-JP" dirty="0">
              <a:latin typeface="Arial" charset="0"/>
              <a:ea typeface="ＭＳ Ｐゴシック" charset="0"/>
            </a:endParaRPr>
          </a:p>
          <a:p>
            <a:endParaRPr lang="en-US" sz="1800" dirty="0">
              <a:solidFill>
                <a:srgbClr val="D7112E"/>
              </a:solidFill>
              <a:latin typeface="Arial" charset="0"/>
              <a:ea typeface="ＭＳ Ｐゴシック" charset="0"/>
              <a:cs typeface="ＭＳ Ｐゴシック" charset="0"/>
            </a:endParaRPr>
          </a:p>
          <a:p>
            <a:r>
              <a:rPr lang="en-US" sz="1800" dirty="0">
                <a:solidFill>
                  <a:srgbClr val="D7112E"/>
                </a:solidFill>
                <a:latin typeface="Arial" charset="0"/>
                <a:ea typeface="ＭＳ Ｐゴシック" charset="0"/>
                <a:cs typeface="ＭＳ Ｐゴシック" charset="0"/>
              </a:rPr>
              <a:t>Advantages</a:t>
            </a:r>
            <a:r>
              <a:rPr lang="en-US" sz="1800" dirty="0">
                <a:latin typeface="Arial" charset="0"/>
                <a:ea typeface="ＭＳ Ｐゴシック" charset="0"/>
                <a:cs typeface="ＭＳ Ｐゴシック" charset="0"/>
              </a:rPr>
              <a:t> of Pilot-Abstractions:</a:t>
            </a:r>
          </a:p>
          <a:p>
            <a:pPr lvl="1"/>
            <a:r>
              <a:rPr lang="en-US" dirty="0">
                <a:latin typeface="Arial" charset="0"/>
                <a:ea typeface="ＭＳ Ｐゴシック" charset="0"/>
              </a:rPr>
              <a:t>The Perfect Pilot: Decouples workload from resource management</a:t>
            </a:r>
          </a:p>
          <a:p>
            <a:pPr lvl="1"/>
            <a:r>
              <a:rPr lang="en-US" dirty="0">
                <a:latin typeface="Arial" charset="0"/>
                <a:ea typeface="ＭＳ Ｐゴシック" charset="0"/>
              </a:rPr>
              <a:t>Flexible Resource Management</a:t>
            </a:r>
          </a:p>
          <a:p>
            <a:pPr lvl="2"/>
            <a:r>
              <a:rPr lang="en-US" sz="1800" dirty="0">
                <a:latin typeface="Arial" charset="0"/>
                <a:ea typeface="ＭＳ Ｐゴシック" charset="0"/>
              </a:rPr>
              <a:t>Enables the fine-grained (</a:t>
            </a:r>
            <a:r>
              <a:rPr lang="en-US" sz="1800" dirty="0" err="1">
                <a:latin typeface="Arial" charset="0"/>
                <a:ea typeface="ＭＳ Ｐゴシック" charset="0"/>
              </a:rPr>
              <a:t>ie</a:t>
            </a:r>
            <a:r>
              <a:rPr lang="en-US" sz="1800" dirty="0">
                <a:latin typeface="Arial" charset="0"/>
                <a:ea typeface="ＭＳ Ｐゴシック" charset="0"/>
              </a:rPr>
              <a:t> </a:t>
            </a:r>
            <a:r>
              <a:rPr lang="ja-JP" altLang="en-US" sz="1800" dirty="0">
                <a:latin typeface="Arial" charset="0"/>
                <a:ea typeface="ＭＳ Ｐゴシック" charset="0"/>
              </a:rPr>
              <a:t>“</a:t>
            </a:r>
            <a:r>
              <a:rPr lang="en-US" altLang="ja-JP" sz="1800" dirty="0">
                <a:latin typeface="Arial" charset="0"/>
                <a:ea typeface="ＭＳ Ｐゴシック" charset="0"/>
              </a:rPr>
              <a:t>slicing and dicing</a:t>
            </a:r>
            <a:r>
              <a:rPr lang="ja-JP" altLang="en-US" sz="1800" dirty="0">
                <a:latin typeface="Arial" charset="0"/>
                <a:ea typeface="ＭＳ Ｐゴシック" charset="0"/>
              </a:rPr>
              <a:t>”</a:t>
            </a:r>
            <a:r>
              <a:rPr lang="en-US" altLang="ja-JP" sz="1800" dirty="0">
                <a:latin typeface="Arial" charset="0"/>
                <a:ea typeface="ＭＳ Ｐゴシック" charset="0"/>
              </a:rPr>
              <a:t>) of resources </a:t>
            </a:r>
          </a:p>
          <a:p>
            <a:pPr lvl="2"/>
            <a:r>
              <a:rPr lang="en-US" sz="1800" dirty="0">
                <a:latin typeface="Arial" charset="0"/>
                <a:ea typeface="ＭＳ Ｐゴシック" charset="0"/>
              </a:rPr>
              <a:t>Tighter temporal control and other advantages of application-level Scheduling (avoid limitations of system-level only scheduling)</a:t>
            </a:r>
          </a:p>
          <a:p>
            <a:pPr lvl="1"/>
            <a:r>
              <a:rPr lang="en-US" dirty="0">
                <a:latin typeface="Arial" charset="0"/>
                <a:ea typeface="ＭＳ Ｐゴシック" charset="0"/>
              </a:rPr>
              <a:t>Move control, extensibility and flexibility </a:t>
            </a:r>
            <a:r>
              <a:rPr lang="ja-JP" altLang="en-US" dirty="0">
                <a:latin typeface="Arial" charset="0"/>
                <a:ea typeface="ＭＳ Ｐゴシック" charset="0"/>
              </a:rPr>
              <a:t>“</a:t>
            </a:r>
            <a:r>
              <a:rPr lang="en-US" altLang="ja-JP" dirty="0">
                <a:latin typeface="Arial" charset="0"/>
                <a:ea typeface="ＭＳ Ｐゴシック" charset="0"/>
              </a:rPr>
              <a:t>upwards</a:t>
            </a:r>
            <a:r>
              <a:rPr lang="ja-JP" altLang="en-US" dirty="0">
                <a:latin typeface="Arial" charset="0"/>
                <a:ea typeface="ＭＳ Ｐゴシック" charset="0"/>
              </a:rPr>
              <a:t>”</a:t>
            </a:r>
            <a:endParaRPr lang="en-US" altLang="ja-JP" dirty="0">
              <a:latin typeface="Arial" charset="0"/>
              <a:ea typeface="ＭＳ Ｐゴシック" charset="0"/>
            </a:endParaRPr>
          </a:p>
          <a:p>
            <a:pPr lvl="2"/>
            <a:r>
              <a:rPr lang="en-US" sz="1800" dirty="0">
                <a:latin typeface="Arial" charset="0"/>
                <a:ea typeface="ＭＳ Ｐゴシック" charset="0"/>
              </a:rPr>
              <a:t>Build higher-level capabilities without explicit resource management</a:t>
            </a:r>
            <a:r>
              <a:rPr lang="en-US" dirty="0">
                <a:latin typeface="Arial" charset="0"/>
                <a:ea typeface="ＭＳ Ｐゴシック" charset="0"/>
              </a:rPr>
              <a:t> </a:t>
            </a:r>
          </a:p>
          <a:p>
            <a:pPr lvl="2"/>
            <a:endParaRPr lang="en-US" sz="1800" dirty="0">
              <a:latin typeface="Arial" charset="0"/>
              <a:ea typeface="ＭＳ Ｐゴシック" charset="0"/>
            </a:endParaRPr>
          </a:p>
        </p:txBody>
      </p:sp>
      <p:sp>
        <p:nvSpPr>
          <p:cNvPr id="47107" name="Slide Number Placeholder 3"/>
          <p:cNvSpPr>
            <a:spLocks noGrp="1"/>
          </p:cNvSpPr>
          <p:nvPr>
            <p:ph type="sldNum" sz="quarter" idx="10"/>
          </p:nvPr>
        </p:nvSpPr>
        <p:spPr>
          <a:xfrm>
            <a:off x="8562975" y="6408738"/>
            <a:ext cx="395288" cy="360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E452C2-2925-2448-8B56-013A21FA46AD}" type="slidenum">
              <a:rPr lang="en-US" sz="1400">
                <a:solidFill>
                  <a:srgbClr val="5F5F5F"/>
                </a:solidFill>
              </a:rPr>
              <a:pPr eaLnBrk="1" hangingPunct="1"/>
              <a:t>14</a:t>
            </a:fld>
            <a:endParaRPr lang="en-US" sz="1400">
              <a:solidFill>
                <a:srgbClr val="5F5F5F"/>
              </a:solidFill>
            </a:endParaRPr>
          </a:p>
        </p:txBody>
      </p:sp>
    </p:spTree>
    <p:extLst>
      <p:ext uri="{BB962C8B-B14F-4D97-AF65-F5344CB8AC3E}">
        <p14:creationId xmlns:p14="http://schemas.microsoft.com/office/powerpoint/2010/main" val="30702940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atin typeface="Arial" charset="0"/>
                <a:ea typeface="ＭＳ Ｐゴシック" charset="0"/>
                <a:cs typeface="ＭＳ Ｐゴシック" charset="0"/>
              </a:rPr>
              <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Landscape of Pilot-Job Systems</a:t>
            </a:r>
            <a:br>
              <a:rPr lang="en-US">
                <a:latin typeface="Arial" charset="0"/>
                <a:ea typeface="ＭＳ Ｐゴシック" charset="0"/>
                <a:cs typeface="ＭＳ Ｐゴシック" charset="0"/>
              </a:rPr>
            </a:br>
            <a:endParaRPr lang="en-US">
              <a:latin typeface="Arial" charset="0"/>
              <a:ea typeface="ＭＳ Ｐゴシック" charset="0"/>
              <a:cs typeface="ＭＳ Ｐゴシック" charset="0"/>
            </a:endParaRPr>
          </a:p>
        </p:txBody>
      </p:sp>
      <p:sp>
        <p:nvSpPr>
          <p:cNvPr id="51202" name="Content Placeholder 2"/>
          <p:cNvSpPr>
            <a:spLocks noGrp="1"/>
          </p:cNvSpPr>
          <p:nvPr>
            <p:ph idx="1"/>
          </p:nvPr>
        </p:nvSpPr>
        <p:spPr>
          <a:xfrm>
            <a:off x="254886" y="1134180"/>
            <a:ext cx="8585200" cy="4533900"/>
          </a:xfrm>
        </p:spPr>
        <p:txBody>
          <a:bodyPr/>
          <a:lstStyle/>
          <a:p>
            <a:r>
              <a:rPr lang="en-US" sz="1800" dirty="0">
                <a:latin typeface="Arial" charset="0"/>
                <a:ea typeface="ＭＳ Ｐゴシック" charset="0"/>
                <a:cs typeface="ＭＳ Ｐゴシック" charset="0"/>
              </a:rPr>
              <a:t>There are many PJS offerings, often semantically distinct </a:t>
            </a:r>
          </a:p>
          <a:p>
            <a:pPr lvl="1"/>
            <a:r>
              <a:rPr lang="en-US" dirty="0" err="1">
                <a:latin typeface="Arial" charset="0"/>
                <a:ea typeface="ＭＳ Ｐゴシック" charset="0"/>
              </a:rPr>
              <a:t>PanDA</a:t>
            </a:r>
            <a:r>
              <a:rPr lang="en-US" dirty="0">
                <a:latin typeface="Arial" charset="0"/>
                <a:ea typeface="ＭＳ Ｐゴシック" charset="0"/>
              </a:rPr>
              <a:t>, DIANE, DIRAC, Condor Glide-In, SWIFT, </a:t>
            </a:r>
            <a:r>
              <a:rPr lang="en-US" dirty="0" err="1">
                <a:latin typeface="Arial" charset="0"/>
                <a:ea typeface="ＭＳ Ｐゴシック" charset="0"/>
              </a:rPr>
              <a:t>ToPoS</a:t>
            </a:r>
            <a:r>
              <a:rPr lang="en-US" dirty="0">
                <a:latin typeface="Arial" charset="0"/>
                <a:ea typeface="ＭＳ Ｐゴシック" charset="0"/>
              </a:rPr>
              <a:t> </a:t>
            </a:r>
            <a:r>
              <a:rPr lang="en-US" dirty="0" err="1">
                <a:latin typeface="Arial" charset="0"/>
                <a:ea typeface="ＭＳ Ｐゴシック" charset="0"/>
              </a:rPr>
              <a:t>Falkon</a:t>
            </a:r>
            <a:r>
              <a:rPr lang="en-US" dirty="0">
                <a:latin typeface="Arial" charset="0"/>
                <a:ea typeface="ＭＳ Ｐゴシック" charset="0"/>
              </a:rPr>
              <a:t>, </a:t>
            </a:r>
            <a:r>
              <a:rPr lang="en-US" dirty="0" err="1">
                <a:latin typeface="Arial" charset="0"/>
                <a:ea typeface="ＭＳ Ｐゴシック" charset="0"/>
              </a:rPr>
              <a:t>BigJob</a:t>
            </a:r>
            <a:r>
              <a:rPr lang="en-US" dirty="0">
                <a:latin typeface="Arial" charset="0"/>
                <a:ea typeface="ＭＳ Ｐゴシック" charset="0"/>
              </a:rPr>
              <a:t>…</a:t>
            </a:r>
          </a:p>
          <a:p>
            <a:pPr lvl="2"/>
            <a:r>
              <a:rPr lang="en-US" sz="1800" i="1" dirty="0">
                <a:latin typeface="Arial" charset="0"/>
                <a:ea typeface="ＭＳ Ｐゴシック" charset="0"/>
              </a:rPr>
              <a:t>Why do you think there has been a proliferation of PJs?</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Conceptual &amp; practical barriers to extensibility (&amp; interoperability)</a:t>
            </a:r>
          </a:p>
          <a:p>
            <a:pPr lvl="1"/>
            <a:r>
              <a:rPr lang="en-US" dirty="0">
                <a:latin typeface="Arial" charset="0"/>
                <a:ea typeface="ＭＳ Ｐゴシック" charset="0"/>
              </a:rPr>
              <a:t>The landscape of PJS reflects, in addition to PJS specifics, the broader eco-system of distributed middleware &amp; infrastructure</a:t>
            </a:r>
          </a:p>
          <a:p>
            <a:pPr lvl="1"/>
            <a:r>
              <a:rPr lang="en-US" dirty="0">
                <a:latin typeface="Arial" charset="0"/>
                <a:ea typeface="ＭＳ Ｐゴシック" charset="0"/>
              </a:rPr>
              <a:t>Software Engineering issues, interfaces, standardization</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Difference in the execution models of the PJ</a:t>
            </a:r>
          </a:p>
          <a:p>
            <a:pPr lvl="1"/>
            <a:r>
              <a:rPr lang="en-US" dirty="0">
                <a:latin typeface="Arial" charset="0"/>
                <a:ea typeface="ＭＳ Ｐゴシック" charset="0"/>
              </a:rPr>
              <a:t>We know </a:t>
            </a:r>
            <a:r>
              <a:rPr lang="ja-JP" altLang="en-US" dirty="0">
                <a:latin typeface="Arial" charset="0"/>
                <a:ea typeface="ＭＳ Ｐゴシック" charset="0"/>
              </a:rPr>
              <a:t>“</a:t>
            </a:r>
            <a:r>
              <a:rPr lang="en-US" altLang="ja-JP" dirty="0">
                <a:latin typeface="Arial" charset="0"/>
                <a:ea typeface="ＭＳ Ｐゴシック" charset="0"/>
              </a:rPr>
              <a:t>what</a:t>
            </a:r>
            <a:r>
              <a:rPr lang="ja-JP" altLang="en-US" dirty="0">
                <a:latin typeface="Arial" charset="0"/>
                <a:ea typeface="ＭＳ Ｐゴシック" charset="0"/>
              </a:rPr>
              <a:t>”</a:t>
            </a:r>
            <a:r>
              <a:rPr lang="en-US" altLang="ja-JP" dirty="0">
                <a:latin typeface="Arial" charset="0"/>
                <a:ea typeface="ＭＳ Ｐゴシック" charset="0"/>
              </a:rPr>
              <a:t> pilot-jobs do, but the </a:t>
            </a:r>
            <a:r>
              <a:rPr lang="ja-JP" altLang="en-US" dirty="0">
                <a:latin typeface="Arial" charset="0"/>
                <a:ea typeface="ＭＳ Ｐゴシック" charset="0"/>
              </a:rPr>
              <a:t>“</a:t>
            </a:r>
            <a:r>
              <a:rPr lang="en-US" altLang="ja-JP" dirty="0">
                <a:latin typeface="Arial" charset="0"/>
                <a:ea typeface="ＭＳ Ｐゴシック" charset="0"/>
              </a:rPr>
              <a:t>how</a:t>
            </a:r>
            <a:r>
              <a:rPr lang="ja-JP" altLang="en-US" dirty="0">
                <a:latin typeface="Arial" charset="0"/>
                <a:ea typeface="ＭＳ Ｐゴシック" charset="0"/>
              </a:rPr>
              <a:t>”</a:t>
            </a:r>
            <a:r>
              <a:rPr lang="en-US" altLang="ja-JP" dirty="0">
                <a:latin typeface="Arial" charset="0"/>
                <a:ea typeface="ＭＳ Ｐゴシック" charset="0"/>
              </a:rPr>
              <a:t> remains less clear</a:t>
            </a:r>
          </a:p>
          <a:p>
            <a:pPr lvl="2"/>
            <a:r>
              <a:rPr lang="en-US" sz="1800" dirty="0">
                <a:latin typeface="Arial" charset="0"/>
                <a:ea typeface="ＭＳ Ｐゴシック" charset="0"/>
              </a:rPr>
              <a:t>How to map tasks to pilot-jobs? How to choose/map optimal resource?</a:t>
            </a:r>
          </a:p>
          <a:p>
            <a:pPr lvl="2"/>
            <a:r>
              <a:rPr lang="en-US" sz="1800" dirty="0">
                <a:latin typeface="Arial" charset="0"/>
                <a:ea typeface="ＭＳ Ｐゴシック" charset="0"/>
              </a:rPr>
              <a:t>How to </a:t>
            </a:r>
            <a:r>
              <a:rPr lang="ja-JP" altLang="en-US" sz="1800" dirty="0">
                <a:latin typeface="Arial" charset="0"/>
                <a:ea typeface="ＭＳ Ｐゴシック" charset="0"/>
              </a:rPr>
              <a:t>“</a:t>
            </a:r>
            <a:r>
              <a:rPr lang="en-US" altLang="ja-JP" sz="1800" dirty="0">
                <a:latin typeface="Arial" charset="0"/>
                <a:ea typeface="ＭＳ Ｐゴシック" charset="0"/>
              </a:rPr>
              <a:t>slice and dice</a:t>
            </a:r>
            <a:r>
              <a:rPr lang="ja-JP" altLang="en-US" sz="1800" dirty="0">
                <a:latin typeface="Arial" charset="0"/>
                <a:ea typeface="ＭＳ Ｐゴシック" charset="0"/>
              </a:rPr>
              <a:t>”</a:t>
            </a:r>
            <a:r>
              <a:rPr lang="en-US" altLang="ja-JP" sz="1800" dirty="0">
                <a:latin typeface="Arial" charset="0"/>
                <a:ea typeface="ＭＳ Ｐゴシック" charset="0"/>
              </a:rPr>
              <a:t> resources? </a:t>
            </a:r>
          </a:p>
          <a:p>
            <a:pPr lvl="2"/>
            <a:endParaRPr lang="en-US" dirty="0">
              <a:latin typeface="Arial" charset="0"/>
              <a:ea typeface="ＭＳ Ｐゴシック" charset="0"/>
            </a:endParaRPr>
          </a:p>
          <a:p>
            <a:r>
              <a:rPr lang="en-US" sz="1800" dirty="0">
                <a:latin typeface="Arial" charset="0"/>
                <a:ea typeface="ＭＳ Ｐゴシック" charset="0"/>
                <a:cs typeface="ＭＳ Ｐゴシック" charset="0"/>
              </a:rPr>
              <a:t>Data remains a dependent variable, not a primary variable</a:t>
            </a:r>
          </a:p>
          <a:p>
            <a:pPr lvl="1"/>
            <a:r>
              <a:rPr lang="en-US" dirty="0">
                <a:latin typeface="Arial" charset="0"/>
                <a:ea typeface="ＭＳ Ｐゴシック" charset="0"/>
              </a:rPr>
              <a:t>Introduce the concept of Pilot-data </a:t>
            </a:r>
          </a:p>
          <a:p>
            <a:pPr lvl="2"/>
            <a:endParaRPr lang="en-US" sz="1800" dirty="0">
              <a:latin typeface="Arial" charset="0"/>
              <a:ea typeface="ＭＳ Ｐゴシック" charset="0"/>
            </a:endParaRPr>
          </a:p>
          <a:p>
            <a:pPr lvl="2"/>
            <a:endParaRPr lang="en-US" sz="1800" dirty="0">
              <a:latin typeface="Arial" charset="0"/>
              <a:ea typeface="ＭＳ Ｐゴシック" charset="0"/>
            </a:endParaRPr>
          </a:p>
          <a:p>
            <a:pPr lvl="1"/>
            <a:endParaRPr lang="en-US" dirty="0">
              <a:latin typeface="Arial" charset="0"/>
              <a:ea typeface="ＭＳ Ｐゴシック" charset="0"/>
            </a:endParaRPr>
          </a:p>
          <a:p>
            <a:endParaRPr lang="en-US" sz="1800" dirty="0">
              <a:latin typeface="Arial" charset="0"/>
              <a:ea typeface="ＭＳ Ｐゴシック" charset="0"/>
              <a:cs typeface="ＭＳ Ｐゴシック" charset="0"/>
            </a:endParaRPr>
          </a:p>
        </p:txBody>
      </p:sp>
      <p:sp>
        <p:nvSpPr>
          <p:cNvPr id="5120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5ACA464-85D3-8E4B-AB7F-3E701E57B677}" type="slidenum">
              <a:rPr lang="en-US" sz="1400">
                <a:solidFill>
                  <a:srgbClr val="5F5F5F"/>
                </a:solidFill>
              </a:rPr>
              <a:pPr eaLnBrk="1" hangingPunct="1"/>
              <a:t>15</a:t>
            </a:fld>
            <a:endParaRPr lang="en-US" sz="1400">
              <a:solidFill>
                <a:srgbClr val="5F5F5F"/>
              </a:solidFill>
            </a:endParaRPr>
          </a:p>
        </p:txBody>
      </p:sp>
    </p:spTree>
    <p:extLst>
      <p:ext uri="{BB962C8B-B14F-4D97-AF65-F5344CB8AC3E}">
        <p14:creationId xmlns:p14="http://schemas.microsoft.com/office/powerpoint/2010/main" val="37573381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Coarse-Grained</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 BigJob Performance</a:t>
            </a:r>
            <a:endParaRPr lang="en-US">
              <a:latin typeface="Arial" charset="0"/>
              <a:ea typeface="ＭＳ Ｐゴシック" charset="0"/>
              <a:cs typeface="ＭＳ Ｐゴシック" charset="0"/>
            </a:endParaRPr>
          </a:p>
        </p:txBody>
      </p:sp>
      <p:sp>
        <p:nvSpPr>
          <p:cNvPr id="65538" name="Content Placeholder 2"/>
          <p:cNvSpPr>
            <a:spLocks noGrp="1"/>
          </p:cNvSpPr>
          <p:nvPr>
            <p:ph idx="1"/>
          </p:nvPr>
        </p:nvSpPr>
        <p:spPr>
          <a:xfrm>
            <a:off x="374371" y="1096022"/>
            <a:ext cx="8229600" cy="4876800"/>
          </a:xfrm>
        </p:spPr>
        <p:txBody>
          <a:bodyPr/>
          <a:lstStyle/>
          <a:p>
            <a:r>
              <a:rPr lang="en-US" sz="2000" dirty="0">
                <a:latin typeface="Arial" charset="0"/>
                <a:ea typeface="ＭＳ Ｐゴシック" charset="0"/>
                <a:cs typeface="ＭＳ Ｐゴシック" charset="0"/>
              </a:rPr>
              <a:t>Number of zero-payload tasks that BJ can dispatch per second:</a:t>
            </a:r>
          </a:p>
          <a:p>
            <a:pPr lvl="1"/>
            <a:r>
              <a:rPr lang="en-US" sz="2000" dirty="0">
                <a:latin typeface="Arial" charset="0"/>
                <a:ea typeface="ＭＳ Ｐゴシック" charset="0"/>
              </a:rPr>
              <a:t>Distributed: O(1)</a:t>
            </a:r>
          </a:p>
          <a:p>
            <a:pPr lvl="1"/>
            <a:r>
              <a:rPr lang="en-US" sz="2000" dirty="0">
                <a:latin typeface="Arial" charset="0"/>
                <a:ea typeface="ＭＳ Ｐゴシック" charset="0"/>
              </a:rPr>
              <a:t>Locally: &gt; O(10)</a:t>
            </a:r>
          </a:p>
          <a:p>
            <a:r>
              <a:rPr lang="en-US" sz="2000" dirty="0">
                <a:latin typeface="Arial" charset="0"/>
                <a:ea typeface="ＭＳ Ｐゴシック" charset="0"/>
                <a:cs typeface="ＭＳ Ｐゴシック" charset="0"/>
              </a:rPr>
              <a:t>Number of Pilots (Pilot-Agents) that can be marshaled</a:t>
            </a:r>
          </a:p>
          <a:p>
            <a:pPr lvl="1"/>
            <a:r>
              <a:rPr lang="en-US" sz="2000" dirty="0">
                <a:latin typeface="Arial" charset="0"/>
                <a:ea typeface="ＭＳ Ｐゴシック" charset="0"/>
              </a:rPr>
              <a:t>Locally/Distributed: O(100)</a:t>
            </a:r>
          </a:p>
          <a:p>
            <a:r>
              <a:rPr lang="en-US" sz="2000" dirty="0">
                <a:latin typeface="Arial" charset="0"/>
                <a:ea typeface="ＭＳ Ｐゴシック" charset="0"/>
                <a:cs typeface="ＭＳ Ｐゴシック" charset="0"/>
              </a:rPr>
              <a:t>Typical number of tasks per Pilot-Agent:</a:t>
            </a:r>
          </a:p>
          <a:p>
            <a:pPr lvl="1"/>
            <a:r>
              <a:rPr lang="en-US" sz="2000" dirty="0">
                <a:latin typeface="Arial" charset="0"/>
                <a:ea typeface="ＭＳ Ｐゴシック" charset="0"/>
              </a:rPr>
              <a:t>Locally/distributed: O(1000)</a:t>
            </a:r>
          </a:p>
          <a:p>
            <a:r>
              <a:rPr lang="en-US" sz="2000" dirty="0">
                <a:latin typeface="Arial" charset="0"/>
                <a:ea typeface="ＭＳ Ｐゴシック" charset="0"/>
                <a:cs typeface="ＭＳ Ｐゴシック" charset="0"/>
              </a:rPr>
              <a:t>Number of tasks concurrently managed = Number of Pilot-Agents x tasks per each agent :</a:t>
            </a:r>
          </a:p>
          <a:p>
            <a:pPr lvl="1"/>
            <a:r>
              <a:rPr lang="en-US" sz="2000" dirty="0">
                <a:latin typeface="Arial" charset="0"/>
                <a:ea typeface="ＭＳ Ｐゴシック" charset="0"/>
              </a:rPr>
              <a:t>O(100) x O(1000)</a:t>
            </a:r>
          </a:p>
          <a:p>
            <a:r>
              <a:rPr lang="en-US" sz="2000" dirty="0">
                <a:latin typeface="Arial" charset="0"/>
                <a:ea typeface="ＭＳ Ｐゴシック" charset="0"/>
                <a:cs typeface="ＭＳ Ｐゴシック" charset="0"/>
              </a:rPr>
              <a:t>(Obviously) The above depends upon data per task: </a:t>
            </a:r>
          </a:p>
          <a:p>
            <a:pPr lvl="1"/>
            <a:r>
              <a:rPr lang="en-US" sz="2000" dirty="0">
                <a:latin typeface="Arial" charset="0"/>
                <a:ea typeface="ＭＳ Ｐゴシック" charset="0"/>
              </a:rPr>
              <a:t>	</a:t>
            </a:r>
            <a:r>
              <a:rPr lang="en-US" sz="2000" dirty="0" err="1">
                <a:latin typeface="Arial" charset="0"/>
                <a:ea typeface="ＭＳ Ｐゴシック" charset="0"/>
              </a:rPr>
              <a:t>BigJob</a:t>
            </a:r>
            <a:r>
              <a:rPr lang="en-US" sz="2000" dirty="0">
                <a:latin typeface="Arial" charset="0"/>
                <a:ea typeface="ＭＳ Ｐゴシック" charset="0"/>
              </a:rPr>
              <a:t> has been used over O(1)--O(10</a:t>
            </a:r>
            <a:r>
              <a:rPr lang="en-US" sz="2000" baseline="30000" dirty="0">
                <a:latin typeface="Arial" charset="0"/>
                <a:ea typeface="ＭＳ Ｐゴシック" charset="0"/>
              </a:rPr>
              <a:t>9</a:t>
            </a:r>
            <a:r>
              <a:rPr lang="en-US" sz="2000" dirty="0">
                <a:latin typeface="Arial" charset="0"/>
                <a:ea typeface="ＭＳ Ｐゴシック" charset="0"/>
              </a:rPr>
              <a:t>) bytes/task, for tasks of duration O(1) second to O(10</a:t>
            </a:r>
            <a:r>
              <a:rPr lang="en-US" sz="2000" baseline="30000" dirty="0">
                <a:latin typeface="Arial" charset="0"/>
                <a:ea typeface="ＭＳ Ｐゴシック" charset="0"/>
              </a:rPr>
              <a:t>5</a:t>
            </a:r>
            <a:r>
              <a:rPr lang="en-US" sz="2000" dirty="0">
                <a:latin typeface="Arial" charset="0"/>
                <a:ea typeface="ＭＳ Ｐゴシック" charset="0"/>
              </a:rPr>
              <a:t>) seconds</a:t>
            </a:r>
          </a:p>
          <a:p>
            <a:pPr lvl="1"/>
            <a:endParaRPr lang="en-US" sz="2000" dirty="0">
              <a:latin typeface="Arial" charset="0"/>
              <a:ea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2464769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4"/>
          <p:cNvSpPr>
            <a:spLocks noGrp="1"/>
          </p:cNvSpPr>
          <p:nvPr>
            <p:ph type="title"/>
          </p:nvPr>
        </p:nvSpPr>
        <p:spPr>
          <a:xfrm>
            <a:off x="508000" y="965200"/>
            <a:ext cx="8229600" cy="808038"/>
          </a:xfrm>
        </p:spPr>
        <p:txBody>
          <a:bodyPr/>
          <a:lstStyle/>
          <a:p>
            <a:r>
              <a:rPr lang="en-US">
                <a:latin typeface="Arial" charset="0"/>
                <a:ea typeface="ＭＳ Ｐゴシック" charset="0"/>
                <a:cs typeface="ＭＳ Ｐゴシック" charset="0"/>
              </a:rPr>
              <a:t>BigJob: (Partial) Usage on XSEDE Machines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 </a:t>
            </a:r>
          </a:p>
        </p:txBody>
      </p:sp>
      <p:pic>
        <p:nvPicPr>
          <p:cNvPr id="67586" name="Content Placeholder 3" descr="bigjob-usage.png"/>
          <p:cNvPicPr>
            <a:picLocks noGrp="1" noChangeAspect="1"/>
          </p:cNvPicPr>
          <p:nvPr>
            <p:ph sz="half" idx="1"/>
          </p:nvPr>
        </p:nvPicPr>
        <p:blipFill>
          <a:blip r:embed="rId2">
            <a:extLst>
              <a:ext uri="{28A0092B-C50C-407E-A947-70E740481C1C}">
                <a14:useLocalDpi xmlns:a14="http://schemas.microsoft.com/office/drawing/2010/main" val="0"/>
              </a:ext>
            </a:extLst>
          </a:blip>
          <a:srcRect t="-39812" b="-39812"/>
          <a:stretch>
            <a:fillRect/>
          </a:stretch>
        </p:blipFill>
        <p:spPr/>
      </p:pic>
      <p:pic>
        <p:nvPicPr>
          <p:cNvPr id="67587" name="Content Placeholder 6" descr="ExTENCI_XSEDE_Usage-2013-03.png"/>
          <p:cNvPicPr>
            <a:picLocks noGrp="1" noChangeAspect="1"/>
          </p:cNvPicPr>
          <p:nvPr>
            <p:ph sz="half" idx="2"/>
          </p:nvPr>
        </p:nvPicPr>
        <p:blipFill>
          <a:blip r:embed="rId3">
            <a:extLst>
              <a:ext uri="{28A0092B-C50C-407E-A947-70E740481C1C}">
                <a14:useLocalDpi xmlns:a14="http://schemas.microsoft.com/office/drawing/2010/main" val="0"/>
              </a:ext>
            </a:extLst>
          </a:blip>
          <a:srcRect t="-39812" b="-39812"/>
          <a:stretch>
            <a:fillRect/>
          </a:stretch>
        </p:blipFill>
        <p:spPr/>
      </p:pic>
      <p:sp>
        <p:nvSpPr>
          <p:cNvPr id="67588" name="TextBox 4"/>
          <p:cNvSpPr txBox="1">
            <a:spLocks noChangeArrowheads="1"/>
          </p:cNvSpPr>
          <p:nvPr/>
        </p:nvSpPr>
        <p:spPr bwMode="auto">
          <a:xfrm>
            <a:off x="1562100" y="5956300"/>
            <a:ext cx="673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&gt; 10M SUs/year (and increasing) on XSEDE machines</a:t>
            </a:r>
          </a:p>
        </p:txBody>
      </p:sp>
    </p:spTree>
    <p:extLst>
      <p:ext uri="{BB962C8B-B14F-4D97-AF65-F5344CB8AC3E}">
        <p14:creationId xmlns:p14="http://schemas.microsoft.com/office/powerpoint/2010/main" val="42674527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276615" y="1164458"/>
            <a:ext cx="8671731" cy="4927600"/>
          </a:xfrm>
        </p:spPr>
        <p:txBody>
          <a:bodyPr/>
          <a:lstStyle/>
          <a:p>
            <a:pPr>
              <a:spcBef>
                <a:spcPts val="1800"/>
              </a:spcBef>
            </a:pPr>
            <a:r>
              <a:rPr lang="en-US" sz="2000" dirty="0" smtClean="0">
                <a:latin typeface="Arial" charset="0"/>
                <a:ea typeface="ＭＳ Ｐゴシック" charset="0"/>
                <a:cs typeface="ＭＳ Ｐゴシック" charset="0"/>
              </a:rPr>
              <a:t>Understanding “Many Simulations” </a:t>
            </a:r>
          </a:p>
          <a:p>
            <a:pPr lvl="1">
              <a:spcBef>
                <a:spcPts val="1800"/>
              </a:spcBef>
            </a:pPr>
            <a:r>
              <a:rPr lang="en-US" sz="2000" dirty="0" smtClean="0">
                <a:latin typeface="Arial" charset="0"/>
                <a:ea typeface="ＭＳ Ｐゴシック" charset="0"/>
                <a:cs typeface="ＭＳ Ｐゴシック" charset="0"/>
              </a:rPr>
              <a:t>Common many simulations scenarios, towards </a:t>
            </a:r>
            <a:r>
              <a:rPr lang="en-US" sz="2000" dirty="0">
                <a:latin typeface="Arial" charset="0"/>
                <a:ea typeface="ＭＳ Ｐゴシック" charset="0"/>
                <a:cs typeface="ＭＳ Ｐゴシック" charset="0"/>
              </a:rPr>
              <a:t>complex applications</a:t>
            </a:r>
          </a:p>
          <a:p>
            <a:pPr>
              <a:spcBef>
                <a:spcPts val="1800"/>
              </a:spcBef>
            </a:pPr>
            <a:r>
              <a:rPr lang="en-US" sz="2000" dirty="0" smtClean="0">
                <a:latin typeface="Arial" charset="0"/>
                <a:ea typeface="ＭＳ Ｐゴシック" charset="0"/>
                <a:cs typeface="ＭＳ Ｐゴシック" charset="0"/>
              </a:rPr>
              <a:t>Distributed Extreme-Scale Computing (DEC)</a:t>
            </a:r>
          </a:p>
          <a:p>
            <a:pPr lvl="1">
              <a:spcBef>
                <a:spcPts val="1800"/>
              </a:spcBef>
            </a:pPr>
            <a:r>
              <a:rPr lang="en-US" sz="2000" dirty="0">
                <a:latin typeface="Arial" charset="0"/>
                <a:ea typeface="ＭＳ Ｐゴシック" charset="0"/>
                <a:cs typeface="ＭＳ Ｐゴシック" charset="0"/>
              </a:rPr>
              <a:t>Challenges </a:t>
            </a:r>
            <a:r>
              <a:rPr lang="en-US" sz="2000" dirty="0" smtClean="0">
                <a:latin typeface="Arial" charset="0"/>
                <a:ea typeface="ＭＳ Ｐゴシック" charset="0"/>
                <a:cs typeface="ＭＳ Ｐゴシック" charset="0"/>
              </a:rPr>
              <a:t>and Requirements for many simulations scenarios</a:t>
            </a:r>
            <a:endParaRPr lang="en-US" sz="2000" dirty="0">
              <a:latin typeface="Arial" charset="0"/>
              <a:ea typeface="ＭＳ Ｐゴシック" charset="0"/>
              <a:cs typeface="ＭＳ Ｐゴシック" charset="0"/>
            </a:endParaRP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t>
            </a:r>
            <a:r>
              <a:rPr lang="en-US" sz="2000" dirty="0" smtClean="0">
                <a:latin typeface="Arial" charset="0"/>
                <a:ea typeface="ＭＳ Ｐゴシック" charset="0"/>
                <a:cs typeface="ＭＳ Ｐゴシック" charset="0"/>
              </a:rPr>
              <a:t>applications</a:t>
            </a:r>
          </a:p>
          <a:p>
            <a:pPr lvl="1">
              <a:spcBef>
                <a:spcPts val="1800"/>
              </a:spcBef>
            </a:pPr>
            <a:r>
              <a:rPr lang="en-US" sz="2000" dirty="0" smtClean="0">
                <a:latin typeface="Arial" charset="0"/>
                <a:ea typeface="ＭＳ Ｐゴシック" charset="0"/>
                <a:cs typeface="ＭＳ Ｐゴシック" charset="0"/>
              </a:rPr>
              <a:t>The </a:t>
            </a:r>
            <a:r>
              <a:rPr lang="en-US" sz="2000" dirty="0">
                <a:latin typeface="Arial" charset="0"/>
                <a:ea typeface="ＭＳ Ｐゴシック" charset="0"/>
                <a:cs typeface="ＭＳ Ｐゴシック" charset="0"/>
              </a:rPr>
              <a:t>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t>
            </a:r>
            <a:r>
              <a:rPr lang="en-US" sz="2000" dirty="0" smtClean="0">
                <a:latin typeface="Arial" charset="0"/>
                <a:ea typeface="ＭＳ Ｐゴシック" charset="0"/>
                <a:cs typeface="ＭＳ Ｐゴシック" charset="0"/>
              </a:rPr>
              <a:t>applications.</a:t>
            </a:r>
          </a:p>
          <a:p>
            <a:pPr>
              <a:spcBef>
                <a:spcPts val="1800"/>
              </a:spcBef>
            </a:pPr>
            <a:r>
              <a:rPr lang="en-US" sz="2000" dirty="0" smtClean="0">
                <a:latin typeface="Arial" charset="0"/>
                <a:ea typeface="ＭＳ Ｐゴシック" charset="0"/>
                <a:cs typeface="ＭＳ Ｐゴシック" charset="0"/>
              </a:rPr>
              <a:t>Future Work: Next Generation Middleware (NGMW)</a:t>
            </a:r>
          </a:p>
          <a:p>
            <a:pPr lvl="1">
              <a:spcBef>
                <a:spcPts val="1800"/>
              </a:spcBef>
            </a:pPr>
            <a:r>
              <a:rPr lang="en-US" sz="2000" dirty="0" smtClean="0">
                <a:latin typeface="Arial" charset="0"/>
                <a:ea typeface="ＭＳ Ｐゴシック" charset="0"/>
                <a:cs typeface="ＭＳ Ｐゴシック" charset="0"/>
              </a:rPr>
              <a:t>Many aspects and considerations, but focus on many simulations</a:t>
            </a:r>
          </a:p>
          <a:p>
            <a:endParaRPr lang="en-US" sz="2000"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18745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Applications:</a:t>
            </a:r>
          </a:p>
          <a:p>
            <a:pPr lvl="1">
              <a:defRPr/>
            </a:pPr>
            <a:r>
              <a:rPr lang="en-US" dirty="0" smtClean="0">
                <a:latin typeface="Arial" charset="0"/>
                <a:ea typeface="ＭＳ Ｐゴシック" charset="0"/>
              </a:rPr>
              <a:t>Application level standardized (Open Grid Forum GFD.90) API.</a:t>
            </a: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SAGA-Python:</a:t>
            </a:r>
          </a:p>
          <a:p>
            <a:pPr lvl="1">
              <a:defRPr/>
            </a:pPr>
            <a:r>
              <a:rPr lang="en-US" dirty="0" smtClean="0">
                <a:latin typeface="Arial" charset="0"/>
                <a:ea typeface="ＭＳ Ｐゴシック" charset="0"/>
              </a:rPr>
              <a:t>Native Python implementation of Open Grid Forum GFD.90.</a:t>
            </a: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p>
          <a:p>
            <a:pPr marL="1452563" lvl="3" indent="-342900">
              <a:buFont typeface="Arial" charset="0"/>
              <a:buChar char="•"/>
              <a:defRPr/>
            </a:pPr>
            <a:r>
              <a:rPr lang="en-US" sz="1800" dirty="0" smtClean="0">
                <a:latin typeface="Arial" charset="0"/>
                <a:ea typeface="ＭＳ Ｐゴシック" charset="0"/>
              </a:rPr>
              <a:t>Asynchronous operations.</a:t>
            </a:r>
          </a:p>
          <a:p>
            <a:pPr marL="1452563" lvl="3" indent="-342900">
              <a:buFont typeface="Arial" charset="0"/>
              <a:buChar char="•"/>
              <a:defRPr/>
            </a:pPr>
            <a:r>
              <a:rPr lang="en-US" sz="1800" dirty="0" smtClean="0">
                <a:latin typeface="Arial" charset="0"/>
                <a:ea typeface="ＭＳ Ｐゴシック" charset="0"/>
              </a:rPr>
              <a:t>Callbacks.</a:t>
            </a: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ChangeArrowheads="1"/>
          </p:cNvSpPr>
          <p:nvPr>
            <p:ph type="title"/>
          </p:nvPr>
        </p:nvSpPr>
        <p:spPr/>
        <p:txBody>
          <a:bodyPr/>
          <a:lstStyle/>
          <a:p>
            <a:r>
              <a:rPr lang="en-US" dirty="0" smtClean="0">
                <a:latin typeface="Arial" charset="0"/>
                <a:ea typeface="ＭＳ Ｐゴシック" charset="0"/>
                <a:cs typeface="ＭＳ Ｐゴシック" charset="0"/>
              </a:rPr>
              <a:t>SAGA Schematic</a:t>
            </a:r>
            <a:endParaRPr lang="en-US" dirty="0">
              <a:latin typeface="Arial" charset="0"/>
              <a:ea typeface="ＭＳ Ｐゴシック" charset="0"/>
              <a:cs typeface="ＭＳ Ｐゴシック" charset="0"/>
            </a:endParaRP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1522413"/>
            <a:ext cx="6061075"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20874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4"/>
          <p:cNvSpPr>
            <a:spLocks noGrp="1"/>
          </p:cNvSpPr>
          <p:nvPr>
            <p:ph type="title"/>
          </p:nvPr>
        </p:nvSpPr>
        <p:spPr>
          <a:xfrm>
            <a:off x="367794" y="213773"/>
            <a:ext cx="8229600" cy="808038"/>
          </a:xfrm>
        </p:spPr>
        <p:txBody>
          <a:bodyPr/>
          <a:lstStyle/>
          <a:p>
            <a:r>
              <a:rPr lang="en-US" sz="2800" dirty="0">
                <a:latin typeface="Arial" charset="0"/>
                <a:ea typeface="ＭＳ Ｐゴシック" charset="0"/>
                <a:cs typeface="ＭＳ Ｐゴシック" charset="0"/>
              </a:rPr>
              <a:t>SAGA: Interoperability layer upon which other tools and applications are built</a:t>
            </a:r>
            <a:br>
              <a:rPr lang="en-US" sz="2800" dirty="0">
                <a:latin typeface="Arial" charset="0"/>
                <a:ea typeface="ＭＳ Ｐゴシック" charset="0"/>
                <a:cs typeface="ＭＳ Ｐゴシック" charset="0"/>
              </a:rPr>
            </a:br>
            <a:endParaRPr lang="en-US" sz="2800" dirty="0">
              <a:latin typeface="Arial" charset="0"/>
              <a:ea typeface="ＭＳ Ｐゴシック" charset="0"/>
              <a:cs typeface="ＭＳ Ｐゴシック" charset="0"/>
            </a:endParaRPr>
          </a:p>
        </p:txBody>
      </p:sp>
      <p:sp>
        <p:nvSpPr>
          <p:cNvPr id="75778" name="Content Placeholder 3"/>
          <p:cNvSpPr>
            <a:spLocks noGrp="1"/>
          </p:cNvSpPr>
          <p:nvPr>
            <p:ph idx="4294967295"/>
          </p:nvPr>
        </p:nvSpPr>
        <p:spPr>
          <a:xfrm>
            <a:off x="394206" y="1142283"/>
            <a:ext cx="8229600" cy="4533900"/>
          </a:xfrm>
        </p:spPr>
        <p:txBody>
          <a:bodyPr/>
          <a:lstStyle/>
          <a:p>
            <a:r>
              <a:rPr lang="en-US" sz="2000" dirty="0">
                <a:latin typeface="Arial" charset="0"/>
                <a:ea typeface="ＭＳ Ｐゴシック" charset="0"/>
                <a:cs typeface="ＭＳ Ｐゴシック" charset="0"/>
              </a:rPr>
              <a:t>HOW SAGA is Used?</a:t>
            </a:r>
          </a:p>
          <a:p>
            <a:pPr lvl="1"/>
            <a:r>
              <a:rPr lang="en-US" sz="2000" dirty="0">
                <a:latin typeface="Arial" charset="0"/>
                <a:ea typeface="ＭＳ Ｐゴシック" charset="0"/>
              </a:rPr>
              <a:t>Uniform Access-layer to DCI, </a:t>
            </a:r>
            <a:r>
              <a:rPr lang="en-US" sz="2000" dirty="0" err="1">
                <a:latin typeface="Arial" charset="0"/>
                <a:ea typeface="ＭＳ Ｐゴシック" charset="0"/>
              </a:rPr>
              <a:t>e.g</a:t>
            </a:r>
            <a:r>
              <a:rPr lang="en-US" sz="2000" dirty="0">
                <a:latin typeface="Arial" charset="0"/>
                <a:ea typeface="ＭＳ Ｐゴシック" charset="0"/>
              </a:rPr>
              <a:t>, EGI, XSEDE, </a:t>
            </a:r>
            <a:r>
              <a:rPr lang="en-US" sz="2000" dirty="0" err="1">
                <a:latin typeface="Arial" charset="0"/>
                <a:ea typeface="ＭＳ Ｐゴシック" charset="0"/>
              </a:rPr>
              <a:t>etc</a:t>
            </a:r>
            <a:endParaRPr lang="en-US" sz="2000" dirty="0">
              <a:latin typeface="Arial" charset="0"/>
              <a:ea typeface="ＭＳ Ｐゴシック" charset="0"/>
            </a:endParaRPr>
          </a:p>
          <a:p>
            <a:pPr lvl="1"/>
            <a:r>
              <a:rPr lang="en-US" sz="2000" dirty="0">
                <a:latin typeface="Arial" charset="0"/>
                <a:ea typeface="ＭＳ Ｐゴシック" charset="0"/>
              </a:rPr>
              <a:t>Application </a:t>
            </a:r>
            <a:r>
              <a:rPr lang="ja-JP" altLang="en-US" sz="2000" dirty="0">
                <a:latin typeface="Arial" charset="0"/>
                <a:ea typeface="ＭＳ Ｐゴシック" charset="0"/>
              </a:rPr>
              <a:t>“</a:t>
            </a:r>
            <a:r>
              <a:rPr lang="en-US" altLang="ja-JP" sz="2000" dirty="0">
                <a:latin typeface="Arial" charset="0"/>
                <a:ea typeface="ＭＳ Ｐゴシック" charset="0"/>
              </a:rPr>
              <a:t>Scripting Layer</a:t>
            </a:r>
            <a:r>
              <a:rPr lang="ja-JP" altLang="en-US" sz="2000" dirty="0">
                <a:latin typeface="Arial" charset="0"/>
                <a:ea typeface="ＭＳ Ｐゴシック" charset="0"/>
              </a:rPr>
              <a:t>”</a:t>
            </a:r>
            <a:r>
              <a:rPr lang="en-US" altLang="ja-JP" sz="2000" dirty="0">
                <a:latin typeface="Arial" charset="0"/>
                <a:ea typeface="ＭＳ Ｐゴシック" charset="0"/>
              </a:rPr>
              <a:t> to DCI</a:t>
            </a:r>
          </a:p>
          <a:p>
            <a:pPr lvl="1"/>
            <a:r>
              <a:rPr lang="en-US" sz="2000" dirty="0">
                <a:latin typeface="Arial" charset="0"/>
                <a:ea typeface="ＭＳ Ｐゴシック" charset="0"/>
              </a:rPr>
              <a:t>Build tools, middleware services and capabilities e.g. Gateways, </a:t>
            </a:r>
            <a:endParaRPr lang="en-US" sz="2200" dirty="0">
              <a:latin typeface="Arial" charset="0"/>
              <a:ea typeface="ＭＳ Ｐゴシック" charset="0"/>
            </a:endParaRPr>
          </a:p>
          <a:p>
            <a:r>
              <a:rPr lang="en-US" sz="2000" dirty="0">
                <a:latin typeface="Arial" charset="0"/>
                <a:ea typeface="ＭＳ Ｐゴシック" charset="0"/>
                <a:cs typeface="ＭＳ Ｐゴシック" charset="0"/>
              </a:rPr>
              <a:t>WHAT is SAGA Used for?</a:t>
            </a:r>
          </a:p>
          <a:p>
            <a:pPr lvl="1"/>
            <a:r>
              <a:rPr lang="en-US" sz="2000" dirty="0">
                <a:latin typeface="Arial" charset="0"/>
                <a:ea typeface="ＭＳ Ｐゴシック" charset="0"/>
              </a:rPr>
              <a:t>Production-grade science and engineering and research tool to design, implement  and reason about distributed programming models, systems  and applications</a:t>
            </a:r>
          </a:p>
          <a:p>
            <a:r>
              <a:rPr lang="en-US" dirty="0">
                <a:latin typeface="Arial" charset="0"/>
                <a:ea typeface="ＭＳ Ｐゴシック" charset="0"/>
                <a:cs typeface="ＭＳ Ｐゴシック" charset="0"/>
              </a:rPr>
              <a:t>Where is SAGA Used?</a:t>
            </a:r>
          </a:p>
          <a:p>
            <a:pPr lvl="1"/>
            <a:r>
              <a:rPr lang="en-US" dirty="0">
                <a:latin typeface="Arial" charset="0"/>
                <a:ea typeface="ＭＳ Ｐゴシック" charset="0"/>
              </a:rPr>
              <a:t>Pilot-job and Workflow systems, science gateways and web portals </a:t>
            </a:r>
          </a:p>
          <a:p>
            <a:pPr lvl="1"/>
            <a:r>
              <a:rPr lang="en-US" dirty="0">
                <a:latin typeface="Arial" charset="0"/>
                <a:ea typeface="ＭＳ Ｐゴシック" charset="0"/>
              </a:rPr>
              <a:t>Domain-specific (distributed) applications, libraries and frameworks</a:t>
            </a:r>
          </a:p>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371892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Built 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https://github.com/saga-project/asyncre-bigjob</a:t>
            </a:r>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txBox="1">
            <a:spLocks/>
          </p:cNvSpPr>
          <p:nvPr/>
        </p:nvSpPr>
        <p:spPr bwMode="auto">
          <a:xfrm>
            <a:off x="401638" y="574675"/>
            <a:ext cx="8001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What is a Nucleosome?</a:t>
            </a:r>
          </a:p>
        </p:txBody>
      </p:sp>
      <p:pic>
        <p:nvPicPr>
          <p:cNvPr id="77826"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65138" y="1590675"/>
            <a:ext cx="4506912"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round/>
                <a:headEnd/>
                <a:tailEnd/>
              </a14:hiddenLine>
            </a:ext>
          </a:extLst>
        </p:spPr>
      </p:pic>
      <p:sp>
        <p:nvSpPr>
          <p:cNvPr id="5" name="Cloud Callout 4"/>
          <p:cNvSpPr/>
          <p:nvPr/>
        </p:nvSpPr>
        <p:spPr>
          <a:xfrm>
            <a:off x="4084638" y="3978275"/>
            <a:ext cx="2667000" cy="2057400"/>
          </a:xfrm>
          <a:prstGeom prst="cloudCallout">
            <a:avLst>
              <a:gd name="adj1" fmla="val -83553"/>
              <a:gd name="adj2" fmla="val -31969"/>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pic>
        <p:nvPicPr>
          <p:cNvPr id="77828" name="Picture 10" descr="https://wikispaces.psu.edu/download/attachments/46924774/image-3.jpg"/>
          <p:cNvPicPr>
            <a:picLocks noChangeAspect="1" noChangeArrowheads="1"/>
          </p:cNvPicPr>
          <p:nvPr/>
        </p:nvPicPr>
        <p:blipFill>
          <a:blip r:embed="rId3">
            <a:extLst>
              <a:ext uri="{28A0092B-C50C-407E-A947-70E740481C1C}">
                <a14:useLocalDpi xmlns:a14="http://schemas.microsoft.com/office/drawing/2010/main" val="0"/>
              </a:ext>
            </a:extLst>
          </a:blip>
          <a:srcRect l="5042" t="13535" r="5254" b="6100"/>
          <a:stretch>
            <a:fillRect/>
          </a:stretch>
        </p:blipFill>
        <p:spPr bwMode="auto">
          <a:xfrm>
            <a:off x="4846638" y="435927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ttps://encrypted-tbn2.gstatic.com/images?q=tbn:ANd9GcRrYluivkBwiJKwKQNb1bImeJ9XSXFkqNMFnadLWDpUNjeClG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3625" y="1216080"/>
            <a:ext cx="2151029" cy="30663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7859535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txBox="1">
            <a:spLocks/>
          </p:cNvSpPr>
          <p:nvPr/>
        </p:nvSpPr>
        <p:spPr bwMode="auto">
          <a:xfrm>
            <a:off x="236538" y="0"/>
            <a:ext cx="80010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Computational Workflow</a:t>
            </a:r>
            <a:endParaRPr lang="en-US" sz="3200" b="1" dirty="0">
              <a:cs typeface="Arial" charset="0"/>
            </a:endParaRPr>
          </a:p>
        </p:txBody>
      </p:sp>
      <p:sp>
        <p:nvSpPr>
          <p:cNvPr id="4" name="Content Placeholder 2"/>
          <p:cNvSpPr txBox="1">
            <a:spLocks/>
          </p:cNvSpPr>
          <p:nvPr/>
        </p:nvSpPr>
        <p:spPr>
          <a:xfrm>
            <a:off x="450850" y="1208088"/>
            <a:ext cx="8153400" cy="4495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000" b="1" dirty="0" smtClean="0"/>
              <a:t>20ns simulation broken into chained sequence of 20 1ns simulations</a:t>
            </a:r>
          </a:p>
          <a:p>
            <a:pPr lvl="1">
              <a:defRPr/>
            </a:pPr>
            <a:r>
              <a:rPr lang="en-US" sz="1600" dirty="0" smtClean="0">
                <a:solidFill>
                  <a:schemeClr val="accent2">
                    <a:lumMod val="75000"/>
                  </a:schemeClr>
                </a:solidFill>
              </a:rPr>
              <a:t>Output of each required as input to next</a:t>
            </a:r>
          </a:p>
          <a:p>
            <a:pPr>
              <a:defRPr/>
            </a:pPr>
            <a:r>
              <a:rPr lang="en-US" sz="2000" b="1" dirty="0" smtClean="0"/>
              <a:t>Hierarchical directory structure </a:t>
            </a:r>
          </a:p>
          <a:p>
            <a:pPr marL="457200" lvl="1" indent="0">
              <a:buFont typeface="Arial"/>
              <a:buNone/>
              <a:defRPr/>
            </a:pPr>
            <a:r>
              <a:rPr lang="en-US" sz="1600" dirty="0" smtClean="0">
                <a:solidFill>
                  <a:schemeClr val="accent2">
                    <a:lumMod val="75000"/>
                  </a:schemeClr>
                </a:solidFill>
              </a:rPr>
              <a:t>| -&gt; Common </a:t>
            </a:r>
            <a:r>
              <a:rPr lang="en-US" sz="1600" dirty="0" err="1" smtClean="0">
                <a:solidFill>
                  <a:schemeClr val="accent2">
                    <a:lumMod val="75000"/>
                  </a:schemeClr>
                </a:solidFill>
              </a:rPr>
              <a:t>Config</a:t>
            </a:r>
            <a:r>
              <a:rPr lang="en-US" sz="1600" dirty="0" smtClean="0">
                <a:solidFill>
                  <a:schemeClr val="accent2">
                    <a:lumMod val="75000"/>
                  </a:schemeClr>
                </a:solidFill>
              </a:rPr>
              <a:t> files (one for each sequence)</a:t>
            </a:r>
          </a:p>
          <a:p>
            <a:pPr marL="457200" lvl="1" indent="0">
              <a:buFont typeface="Arial"/>
              <a:buNone/>
              <a:defRPr/>
            </a:pPr>
            <a:r>
              <a:rPr lang="en-US" sz="1600" dirty="0" smtClean="0">
                <a:solidFill>
                  <a:schemeClr val="accent2">
                    <a:lumMod val="75000"/>
                  </a:schemeClr>
                </a:solidFill>
              </a:rPr>
              <a:t>| -&gt; 5 nucleosome-free regions of chromosome</a:t>
            </a:r>
          </a:p>
          <a:p>
            <a:pPr marL="457200" lvl="1" indent="0">
              <a:buFont typeface="Arial"/>
              <a:buNone/>
              <a:defRPr/>
            </a:pPr>
            <a:r>
              <a:rPr lang="en-US" sz="1600" dirty="0" smtClean="0">
                <a:solidFill>
                  <a:schemeClr val="accent2">
                    <a:lumMod val="75000"/>
                  </a:schemeClr>
                </a:solidFill>
              </a:rPr>
              <a:t>| - - Common </a:t>
            </a:r>
            <a:r>
              <a:rPr lang="en-US" sz="1600" dirty="0" err="1" smtClean="0">
                <a:solidFill>
                  <a:schemeClr val="accent2">
                    <a:lumMod val="75000"/>
                  </a:schemeClr>
                </a:solidFill>
              </a:rPr>
              <a:t>Param</a:t>
            </a:r>
            <a:r>
              <a:rPr lang="en-US" sz="1600" dirty="0" smtClean="0">
                <a:solidFill>
                  <a:schemeClr val="accent2">
                    <a:lumMod val="75000"/>
                  </a:schemeClr>
                </a:solidFill>
              </a:rPr>
              <a:t> files for each system</a:t>
            </a:r>
          </a:p>
          <a:p>
            <a:pPr marL="457200" lvl="1" indent="0">
              <a:buFont typeface="Arial"/>
              <a:buNone/>
              <a:defRPr/>
            </a:pPr>
            <a:r>
              <a:rPr lang="en-US" sz="1600" dirty="0" smtClean="0">
                <a:solidFill>
                  <a:schemeClr val="accent2">
                    <a:lumMod val="75000"/>
                  </a:schemeClr>
                </a:solidFill>
              </a:rPr>
              <a:t>| - -&gt; 21 threading position</a:t>
            </a:r>
          </a:p>
          <a:p>
            <a:pPr marL="457200" lvl="1" indent="0">
              <a:buFont typeface="Arial"/>
              <a:buNone/>
              <a:defRPr/>
            </a:pPr>
            <a:r>
              <a:rPr lang="en-US" sz="1600" dirty="0" smtClean="0">
                <a:solidFill>
                  <a:schemeClr val="accent2">
                    <a:lumMod val="75000"/>
                  </a:schemeClr>
                </a:solidFill>
              </a:rPr>
              <a:t>| - - - 20 chained sequences</a:t>
            </a:r>
          </a:p>
          <a:p>
            <a:pPr>
              <a:defRPr/>
            </a:pPr>
            <a:r>
              <a:rPr lang="en-US" sz="2000" b="1" dirty="0"/>
              <a:t>Data flow</a:t>
            </a:r>
          </a:p>
          <a:p>
            <a:pPr lvl="1">
              <a:defRPr/>
            </a:pPr>
            <a:r>
              <a:rPr lang="en-US" sz="1600" dirty="0">
                <a:solidFill>
                  <a:schemeClr val="accent2">
                    <a:lumMod val="75000"/>
                  </a:schemeClr>
                </a:solidFill>
              </a:rPr>
              <a:t>COOR, VEL, XSC </a:t>
            </a:r>
            <a:r>
              <a:rPr lang="en-US" sz="1600" dirty="0">
                <a:solidFill>
                  <a:schemeClr val="accent2">
                    <a:lumMod val="75000"/>
                  </a:schemeClr>
                </a:solidFill>
                <a:sym typeface="Wingdings" pitchFamily="2" charset="2"/>
              </a:rPr>
              <a:t> COOR’, VEL’, XSC’ + </a:t>
            </a:r>
            <a:r>
              <a:rPr lang="en-US" sz="1600" b="1" dirty="0">
                <a:solidFill>
                  <a:schemeClr val="accent2">
                    <a:lumMod val="75000"/>
                  </a:schemeClr>
                </a:solidFill>
                <a:sym typeface="Wingdings" pitchFamily="2" charset="2"/>
              </a:rPr>
              <a:t>DCD, DVD</a:t>
            </a:r>
            <a:r>
              <a:rPr lang="en-US" sz="1600" dirty="0">
                <a:solidFill>
                  <a:schemeClr val="accent2">
                    <a:lumMod val="75000"/>
                  </a:schemeClr>
                </a:solidFill>
                <a:sym typeface="Wingdings" pitchFamily="2" charset="2"/>
              </a:rPr>
              <a:t>, XST, OUT, ERR</a:t>
            </a:r>
          </a:p>
          <a:p>
            <a:pPr marL="457200" lvl="1" indent="0">
              <a:buFont typeface="Arial"/>
              <a:buNone/>
              <a:defRPr/>
            </a:pPr>
            <a:r>
              <a:rPr lang="en-US" sz="1600" dirty="0">
                <a:solidFill>
                  <a:schemeClr val="accent2">
                    <a:lumMod val="75000"/>
                  </a:schemeClr>
                </a:solidFill>
                <a:sym typeface="Wingdings" pitchFamily="2" charset="2"/>
              </a:rPr>
              <a:t>               \ ___________/</a:t>
            </a:r>
            <a:endParaRPr lang="en-US" sz="1600" dirty="0">
              <a:solidFill>
                <a:schemeClr val="accent2">
                  <a:lumMod val="75000"/>
                </a:schemeClr>
              </a:solidFill>
            </a:endParaRPr>
          </a:p>
          <a:p>
            <a:pPr>
              <a:defRPr/>
            </a:pPr>
            <a:r>
              <a:rPr lang="en-US" sz="2000" b="1" dirty="0" smtClean="0"/>
              <a:t>Determining </a:t>
            </a:r>
            <a:r>
              <a:rPr lang="en-US" sz="2000" b="1" dirty="0"/>
              <a:t>successful completion</a:t>
            </a:r>
          </a:p>
          <a:p>
            <a:pPr lvl="1">
              <a:defRPr/>
            </a:pPr>
            <a:r>
              <a:rPr lang="en-US" sz="1600" dirty="0">
                <a:solidFill>
                  <a:schemeClr val="accent2">
                    <a:lumMod val="75000"/>
                  </a:schemeClr>
                </a:solidFill>
              </a:rPr>
              <a:t>“</a:t>
            </a:r>
            <a:r>
              <a:rPr lang="en-US" sz="1600" dirty="0" err="1">
                <a:solidFill>
                  <a:schemeClr val="accent2">
                    <a:lumMod val="75000"/>
                  </a:schemeClr>
                </a:solidFill>
              </a:rPr>
              <a:t>WallClock</a:t>
            </a:r>
            <a:r>
              <a:rPr lang="en-US" sz="1600" dirty="0">
                <a:solidFill>
                  <a:schemeClr val="accent2">
                    <a:lumMod val="75000"/>
                  </a:schemeClr>
                </a:solidFill>
              </a:rPr>
              <a:t>” at end of OUT, and no “FATAL”</a:t>
            </a:r>
          </a:p>
          <a:p>
            <a:pPr lvl="1">
              <a:defRPr/>
            </a:pPr>
            <a:r>
              <a:rPr lang="en-US" sz="1600" dirty="0">
                <a:solidFill>
                  <a:schemeClr val="accent2">
                    <a:lumMod val="75000"/>
                  </a:schemeClr>
                </a:solidFill>
              </a:rPr>
              <a:t>Size of </a:t>
            </a:r>
            <a:r>
              <a:rPr lang="en-US" sz="1600" dirty="0" smtClean="0">
                <a:solidFill>
                  <a:schemeClr val="accent2">
                    <a:lumMod val="75000"/>
                  </a:schemeClr>
                </a:solidFill>
              </a:rPr>
              <a:t>DCD</a:t>
            </a:r>
            <a:endParaRPr lang="en-US" sz="1600" dirty="0">
              <a:solidFill>
                <a:schemeClr val="accent2">
                  <a:lumMod val="75000"/>
                </a:schemeClr>
              </a:solidFill>
            </a:endParaRPr>
          </a:p>
        </p:txBody>
      </p:sp>
      <p:pic>
        <p:nvPicPr>
          <p:cNvPr id="6" name="Picture 2" descr="http://software.intel.com/sites/default/files/m/d/4/1/d/8/dag1.jpg"/>
          <p:cNvPicPr>
            <a:picLocks noChangeAspect="1" noChangeArrowheads="1"/>
          </p:cNvPicPr>
          <p:nvPr/>
        </p:nvPicPr>
        <p:blipFill>
          <a:blip r:embed="rId2" cstate="print"/>
          <a:srcRect/>
          <a:stretch>
            <a:fillRect/>
          </a:stretch>
        </p:blipFill>
        <p:spPr bwMode="auto">
          <a:xfrm>
            <a:off x="6861688" y="2014122"/>
            <a:ext cx="1471447"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443690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457200" y="0"/>
            <a:ext cx="8229600" cy="808037"/>
          </a:xfrm>
        </p:spPr>
        <p:txBody>
          <a:bodyPr/>
          <a:lstStyle/>
          <a:p>
            <a:r>
              <a:rPr lang="en-US" dirty="0">
                <a:latin typeface="Arial" charset="0"/>
                <a:ea typeface="ＭＳ Ｐゴシック" charset="0"/>
                <a:cs typeface="ＭＳ Ｐゴシック" charset="0"/>
              </a:rPr>
              <a:t>HT-HPC on Kraken</a:t>
            </a:r>
            <a:r>
              <a:rPr lang="en-US" sz="2000" dirty="0">
                <a:latin typeface="Arial" charset="0"/>
                <a:ea typeface="ＭＳ Ｐゴシック" charset="0"/>
                <a:cs typeface="ＭＳ Ｐゴシック" charset="0"/>
              </a:rPr>
              <a:t/>
            </a:r>
            <a:br>
              <a:rPr lang="en-US" sz="2000" dirty="0">
                <a:latin typeface="Arial" charset="0"/>
                <a:ea typeface="ＭＳ Ｐゴシック" charset="0"/>
                <a:cs typeface="ＭＳ Ｐゴシック" charset="0"/>
              </a:rPr>
            </a:br>
            <a:r>
              <a:rPr lang="en-US" sz="2000" dirty="0">
                <a:latin typeface="Arial" charset="0"/>
                <a:ea typeface="ＭＳ Ｐゴシック" charset="0"/>
                <a:cs typeface="ＭＳ Ｐゴシック" charset="0"/>
              </a:rPr>
              <a:t>126 ensembles, each of 192 cores = 24192 </a:t>
            </a:r>
            <a:r>
              <a:rPr lang="en-US" sz="2000" dirty="0" smtClean="0">
                <a:latin typeface="Arial" charset="0"/>
                <a:ea typeface="ＭＳ Ｐゴシック" charset="0"/>
                <a:cs typeface="ＭＳ Ｐゴシック" charset="0"/>
              </a:rPr>
              <a:t>cores</a:t>
            </a:r>
            <a:r>
              <a:rPr lang="en-US" dirty="0" smtClean="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pic>
        <p:nvPicPr>
          <p:cNvPr id="82946" name="Content Placeholder 3" descr="24k_jobs.png"/>
          <p:cNvPicPr>
            <a:picLocks noGrp="1" noChangeAspect="1"/>
          </p:cNvPicPr>
          <p:nvPr>
            <p:ph idx="1"/>
          </p:nvPr>
        </p:nvPicPr>
        <p:blipFill>
          <a:blip r:embed="rId2">
            <a:extLst>
              <a:ext uri="{28A0092B-C50C-407E-A947-70E740481C1C}">
                <a14:useLocalDpi xmlns:a14="http://schemas.microsoft.com/office/drawing/2010/main" val="0"/>
              </a:ext>
            </a:extLst>
          </a:blip>
          <a:srcRect l="-9064" r="-9064"/>
          <a:stretch>
            <a:fillRect/>
          </a:stretch>
        </p:blipFill>
        <p:spPr>
          <a:xfrm>
            <a:off x="-304800" y="1487488"/>
            <a:ext cx="5311775" cy="2925762"/>
          </a:xfrm>
        </p:spPr>
      </p:pic>
      <p:pic>
        <p:nvPicPr>
          <p:cNvPr id="82947" name="Content Placeholder 3" descr="BJ_TP0000.png"/>
          <p:cNvPicPr>
            <a:picLocks noChangeAspect="1"/>
          </p:cNvPicPr>
          <p:nvPr/>
        </p:nvPicPr>
        <p:blipFill>
          <a:blip r:embed="rId3">
            <a:extLst>
              <a:ext uri="{28A0092B-C50C-407E-A947-70E740481C1C}">
                <a14:useLocalDpi xmlns:a14="http://schemas.microsoft.com/office/drawing/2010/main" val="0"/>
              </a:ext>
            </a:extLst>
          </a:blip>
          <a:srcRect l="-22694" r="-22694"/>
          <a:stretch>
            <a:fillRect/>
          </a:stretch>
        </p:blipFill>
        <p:spPr bwMode="auto">
          <a:xfrm>
            <a:off x="3392488" y="1447800"/>
            <a:ext cx="6307137"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Content Placeholder 6" descr="run-time-histogram2.jpg"/>
          <p:cNvPicPr>
            <a:picLocks noChangeAspect="1"/>
          </p:cNvPicPr>
          <p:nvPr/>
        </p:nvPicPr>
        <p:blipFill>
          <a:blip r:embed="rId4">
            <a:extLst>
              <a:ext uri="{28A0092B-C50C-407E-A947-70E740481C1C}">
                <a14:useLocalDpi xmlns:a14="http://schemas.microsoft.com/office/drawing/2010/main" val="0"/>
              </a:ext>
            </a:extLst>
          </a:blip>
          <a:srcRect t="-22643" b="-22643"/>
          <a:stretch>
            <a:fillRect/>
          </a:stretch>
        </p:blipFill>
        <p:spPr bwMode="auto">
          <a:xfrm>
            <a:off x="4991100" y="3759200"/>
            <a:ext cx="38354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cstate="print"/>
          <a:srcRect/>
          <a:stretch>
            <a:fillRect/>
          </a:stretch>
        </p:blipFill>
        <p:spPr bwMode="auto">
          <a:xfrm>
            <a:off x="558800" y="4914901"/>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4"/>
          <p:cNvPicPr>
            <a:picLocks noChangeAspect="1" noChangeArrowheads="1"/>
          </p:cNvPicPr>
          <p:nvPr/>
        </p:nvPicPr>
        <p:blipFill>
          <a:blip r:embed="rId6" cstate="print"/>
          <a:srcRect/>
          <a:stretch>
            <a:fillRect/>
          </a:stretch>
        </p:blipFill>
        <p:spPr bwMode="auto">
          <a:xfrm>
            <a:off x="711200" y="5067301"/>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330908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Arial" charset="0"/>
                <a:ea typeface="ＭＳ Ｐゴシック" charset="0"/>
                <a:cs typeface="ＭＳ Ｐゴシック" charset="0"/>
              </a:rPr>
              <a:t>Scale-Out/Across</a:t>
            </a:r>
          </a:p>
        </p:txBody>
      </p:sp>
      <p:pic>
        <p:nvPicPr>
          <p:cNvPr id="83970" name="Content Placeholder 3" descr="bigjob_data_gnu.png"/>
          <p:cNvPicPr>
            <a:picLocks noGrp="1" noChangeAspect="1"/>
          </p:cNvPicPr>
          <p:nvPr>
            <p:ph idx="1"/>
          </p:nvPr>
        </p:nvPicPr>
        <p:blipFill>
          <a:blip r:embed="rId2">
            <a:extLst>
              <a:ext uri="{28A0092B-C50C-407E-A947-70E740481C1C}">
                <a14:useLocalDpi xmlns:a14="http://schemas.microsoft.com/office/drawing/2010/main" val="0"/>
              </a:ext>
            </a:extLst>
          </a:blip>
          <a:srcRect l="-4138" r="-4138"/>
          <a:stretch>
            <a:fillRect/>
          </a:stretch>
        </p:blipFill>
        <p:spPr>
          <a:xfrm>
            <a:off x="4935538" y="3498850"/>
            <a:ext cx="4208462" cy="2317750"/>
          </a:xfrm>
        </p:spPr>
      </p:pic>
      <p:pic>
        <p:nvPicPr>
          <p:cNvPr id="83971" name="Content Placeholder 3" descr="multi_bj_gnu.png"/>
          <p:cNvPicPr>
            <a:picLocks noChangeAspect="1"/>
          </p:cNvPicPr>
          <p:nvPr/>
        </p:nvPicPr>
        <p:blipFill>
          <a:blip r:embed="rId3">
            <a:extLst>
              <a:ext uri="{28A0092B-C50C-407E-A947-70E740481C1C}">
                <a14:useLocalDpi xmlns:a14="http://schemas.microsoft.com/office/drawing/2010/main" val="0"/>
              </a:ext>
            </a:extLst>
          </a:blip>
          <a:srcRect l="-13528" r="-13528"/>
          <a:stretch>
            <a:fillRect/>
          </a:stretch>
        </p:blipFill>
        <p:spPr bwMode="auto">
          <a:xfrm>
            <a:off x="-495300" y="1549400"/>
            <a:ext cx="65468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Box 4"/>
          <p:cNvSpPr txBox="1">
            <a:spLocks noChangeArrowheads="1"/>
          </p:cNvSpPr>
          <p:nvPr/>
        </p:nvSpPr>
        <p:spPr bwMode="auto">
          <a:xfrm>
            <a:off x="5372100" y="5994400"/>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X-axis: number of tasks (size)</a:t>
            </a:r>
          </a:p>
        </p:txBody>
      </p:sp>
      <p:cxnSp>
        <p:nvCxnSpPr>
          <p:cNvPr id="7" name="Straight Arrow Connector 6"/>
          <p:cNvCxnSpPr/>
          <p:nvPr/>
        </p:nvCxnSpPr>
        <p:spPr>
          <a:xfrm>
            <a:off x="3200400" y="5207000"/>
            <a:ext cx="1524000" cy="1588"/>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656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324858" y="136525"/>
            <a:ext cx="8703256" cy="808038"/>
          </a:xfrm>
        </p:spPr>
        <p:txBody>
          <a:bodyPr/>
          <a:lstStyle/>
          <a:p>
            <a:r>
              <a:rPr lang="en-US" dirty="0" smtClean="0">
                <a:latin typeface="Arial" charset="0"/>
                <a:ea typeface="ＭＳ Ｐゴシック" charset="0"/>
                <a:cs typeface="ＭＳ Ｐゴシック" charset="0"/>
              </a:rPr>
              <a:t>“Many Simulations” </a:t>
            </a:r>
            <a:r>
              <a:rPr lang="en-US" dirty="0">
                <a:latin typeface="Arial" charset="0"/>
                <a:ea typeface="ＭＳ Ｐゴシック" charset="0"/>
                <a:cs typeface="ＭＳ Ｐゴシック" charset="0"/>
              </a:rPr>
              <a:t>Pathway to </a:t>
            </a:r>
            <a:r>
              <a:rPr lang="en-US" dirty="0" smtClean="0">
                <a:latin typeface="Arial" charset="0"/>
                <a:ea typeface="ＭＳ Ｐゴシック" charset="0"/>
                <a:cs typeface="ＭＳ Ｐゴシック" charset="0"/>
              </a:rPr>
              <a:t>Extreme Scale</a:t>
            </a:r>
            <a:endParaRPr lang="en-US"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1"/>
            <a:ext cx="8229600" cy="1457722"/>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sz="2000" dirty="0">
                <a:latin typeface="Arial" charset="0"/>
                <a:ea typeface="ＭＳ Ｐゴシック" charset="0"/>
              </a:rPr>
              <a:t>Many free energy calculations, enhanced sampling </a:t>
            </a:r>
            <a:r>
              <a:rPr lang="en-US" sz="2000" dirty="0" smtClean="0">
                <a:latin typeface="Arial" charset="0"/>
                <a:ea typeface="ＭＳ Ｐゴシック" charset="0"/>
              </a:rPr>
              <a:t>problems.</a:t>
            </a:r>
            <a:endParaRPr lang="en-US" sz="2000" dirty="0">
              <a:latin typeface="Arial" charset="0"/>
              <a:ea typeface="ＭＳ Ｐゴシック" charset="0"/>
            </a:endParaRPr>
          </a:p>
          <a:p>
            <a:pPr lvl="1"/>
            <a:r>
              <a:rPr lang="en-US" sz="2000" dirty="0">
                <a:latin typeface="Arial" charset="0"/>
                <a:ea typeface="ＭＳ Ｐゴシック" charset="0"/>
              </a:rPr>
              <a:t>Many multi-physics simulations are also multi </a:t>
            </a:r>
            <a:r>
              <a:rPr lang="en-US" sz="2000" dirty="0" smtClean="0">
                <a:latin typeface="Arial" charset="0"/>
                <a:ea typeface="ＭＳ Ｐゴシック" charset="0"/>
              </a:rPr>
              <a:t>components.</a:t>
            </a:r>
          </a:p>
          <a:p>
            <a:endParaRPr lang="en-US" sz="2000" dirty="0" smtClean="0"/>
          </a:p>
          <a:p>
            <a:r>
              <a:rPr lang="en-US" sz="2000" dirty="0"/>
              <a:t>S</a:t>
            </a:r>
            <a:r>
              <a:rPr lang="en-US" sz="2000" dirty="0" smtClean="0"/>
              <a:t>ingle </a:t>
            </a:r>
            <a:r>
              <a:rPr lang="ja-JP" altLang="en-US" sz="2000" dirty="0"/>
              <a:t>“</a:t>
            </a:r>
            <a:r>
              <a:rPr lang="en-US" altLang="ja-JP" sz="2000" dirty="0"/>
              <a:t>application</a:t>
            </a:r>
            <a:r>
              <a:rPr lang="ja-JP" altLang="en-US" sz="2000" dirty="0"/>
              <a:t>”</a:t>
            </a:r>
            <a:r>
              <a:rPr lang="en-US" altLang="ja-JP" sz="2000" dirty="0"/>
              <a:t> </a:t>
            </a:r>
            <a:r>
              <a:rPr lang="en-US" altLang="ja-JP" sz="2000" dirty="0" smtClean="0"/>
              <a:t>might </a:t>
            </a:r>
            <a:r>
              <a:rPr lang="en-US" altLang="ja-JP" sz="2000" dirty="0"/>
              <a:t>be  broken into many smaller simulations</a:t>
            </a:r>
          </a:p>
          <a:p>
            <a:endParaRPr lang="en-US" sz="2000" dirty="0" smtClean="0">
              <a:latin typeface="Arial" charset="0"/>
              <a:ea typeface="ＭＳ Ｐゴシック" charset="0"/>
            </a:endParaRPr>
          </a:p>
        </p:txBody>
      </p:sp>
      <p:sp>
        <p:nvSpPr>
          <p:cNvPr id="13315" name="Content Placeholder 2"/>
          <p:cNvSpPr txBox="1">
            <a:spLocks/>
          </p:cNvSpPr>
          <p:nvPr/>
        </p:nvSpPr>
        <p:spPr bwMode="auto">
          <a:xfrm>
            <a:off x="443395" y="3178733"/>
            <a:ext cx="4139821"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endParaRPr lang="en-US" sz="2000" dirty="0" smtClean="0"/>
          </a:p>
          <a:p>
            <a:pPr>
              <a:spcBef>
                <a:spcPct val="20000"/>
              </a:spcBef>
              <a:buFontTx/>
              <a:buChar char="•"/>
            </a:pPr>
            <a:r>
              <a:rPr lang="en-US" sz="2000" dirty="0"/>
              <a:t>This is not </a:t>
            </a:r>
            <a:r>
              <a:rPr lang="en-US" sz="2000" i="1" dirty="0"/>
              <a:t>just</a:t>
            </a:r>
            <a:r>
              <a:rPr lang="en-US" sz="2000" dirty="0"/>
              <a:t> HTC or HPC, but </a:t>
            </a:r>
            <a:r>
              <a:rPr lang="en-US" sz="2000" dirty="0" smtClean="0"/>
              <a:t>complex application objectives</a:t>
            </a:r>
          </a:p>
          <a:p>
            <a:pPr lvl="1">
              <a:spcBef>
                <a:spcPct val="20000"/>
              </a:spcBef>
              <a:buFontTx/>
              <a:buChar char="•"/>
            </a:pPr>
            <a:r>
              <a:rPr lang="en-US" sz="2000" dirty="0" smtClean="0"/>
              <a:t>Isn’t about just peak </a:t>
            </a:r>
            <a:r>
              <a:rPr lang="en-US" sz="2000" dirty="0" err="1" smtClean="0"/>
              <a:t>perf</a:t>
            </a:r>
            <a:r>
              <a:rPr lang="en-US" sz="2000" dirty="0" smtClean="0"/>
              <a:t>, nor maximal throughput</a:t>
            </a:r>
          </a:p>
          <a:p>
            <a:pPr lvl="1">
              <a:spcBef>
                <a:spcPct val="20000"/>
              </a:spcBef>
              <a:buFontTx/>
              <a:buChar char="•"/>
            </a:pPr>
            <a:r>
              <a:rPr lang="en-US" sz="2000" dirty="0" smtClean="0"/>
              <a:t>Given access to X cores/nodes – slice/dice or distribute as needed </a:t>
            </a:r>
          </a:p>
          <a:p>
            <a:pPr>
              <a:spcBef>
                <a:spcPct val="20000"/>
              </a:spcBef>
              <a:buFontTx/>
              <a:buChar char="•"/>
            </a:pPr>
            <a:endParaRPr lang="en-US" sz="2000" dirty="0" smtClean="0"/>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endParaRPr lang="en-US" sz="1800" dirty="0">
              <a:solidFill>
                <a:srgbClr val="5F5F5F"/>
              </a:solidFill>
            </a:endParaRPr>
          </a:p>
        </p:txBody>
      </p:sp>
      <p:pic>
        <p:nvPicPr>
          <p:cNvPr id="11" name="Content Placeholder 6" descr="hpc-htc-scaling.png"/>
          <p:cNvPicPr>
            <a:picLocks noChangeAspect="1"/>
          </p:cNvPicPr>
          <p:nvPr/>
        </p:nvPicPr>
        <p:blipFill>
          <a:blip r:embed="rId3">
            <a:extLst>
              <a:ext uri="{28A0092B-C50C-407E-A947-70E740481C1C}">
                <a14:useLocalDpi xmlns:a14="http://schemas.microsoft.com/office/drawing/2010/main" val="0"/>
              </a:ext>
            </a:extLst>
          </a:blip>
          <a:srcRect l="-4259" r="-4259"/>
          <a:stretch>
            <a:fillRect/>
          </a:stretch>
        </p:blipFill>
        <p:spPr bwMode="auto">
          <a:xfrm>
            <a:off x="4406136" y="3299572"/>
            <a:ext cx="4635944" cy="255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91440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Towards NGMW: A RADICAL Perspective </a:t>
            </a:r>
          </a:p>
        </p:txBody>
      </p:sp>
    </p:spTree>
    <p:extLst>
      <p:ext uri="{BB962C8B-B14F-4D97-AF65-F5344CB8AC3E}">
        <p14:creationId xmlns:p14="http://schemas.microsoft.com/office/powerpoint/2010/main" val="7210321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NGMW Functional Aims and Requirements</a:t>
            </a:r>
            <a:endParaRPr lang="en-US" dirty="0"/>
          </a:p>
        </p:txBody>
      </p:sp>
      <p:sp>
        <p:nvSpPr>
          <p:cNvPr id="3" name="Content Placeholder 2"/>
          <p:cNvSpPr>
            <a:spLocks noGrp="1"/>
          </p:cNvSpPr>
          <p:nvPr>
            <p:ph idx="1"/>
          </p:nvPr>
        </p:nvSpPr>
        <p:spPr>
          <a:xfrm>
            <a:off x="220258" y="1030400"/>
            <a:ext cx="8727298" cy="5146033"/>
          </a:xfrm>
        </p:spPr>
        <p:txBody>
          <a:bodyPr/>
          <a:lstStyle/>
          <a:p>
            <a:pPr marL="344488" indent="-342900">
              <a:buClr>
                <a:srgbClr val="000000"/>
              </a:buClr>
              <a:buSzPct val="100000"/>
            </a:pPr>
            <a:r>
              <a:rPr lang="en-US" sz="2000" dirty="0" smtClean="0">
                <a:solidFill>
                  <a:srgbClr val="000000"/>
                </a:solidFill>
              </a:rPr>
              <a:t>Functional Aims</a:t>
            </a:r>
          </a:p>
          <a:p>
            <a:pPr marL="800100" lvl="1" indent="-342900">
              <a:buClr>
                <a:srgbClr val="000000"/>
              </a:buClr>
              <a:buSzPct val="100000"/>
            </a:pPr>
            <a:r>
              <a:rPr lang="en-US" sz="2000" dirty="0" smtClean="0"/>
              <a:t>“Beyond glue” to s</a:t>
            </a:r>
            <a:r>
              <a:rPr lang="en-US" sz="2000" dirty="0" smtClean="0">
                <a:solidFill>
                  <a:schemeClr val="tx1">
                    <a:lumMod val="65000"/>
                    <a:lumOff val="35000"/>
                  </a:schemeClr>
                </a:solidFill>
              </a:rPr>
              <a:t>upport </a:t>
            </a:r>
            <a:r>
              <a:rPr lang="en-US" sz="2000" dirty="0" err="1">
                <a:latin typeface="Arial" charset="0"/>
                <a:ea typeface="ＭＳ Ｐゴシック" charset="0"/>
              </a:rPr>
              <a:t>spatio</a:t>
            </a:r>
            <a:r>
              <a:rPr lang="en-US" sz="2000" dirty="0">
                <a:latin typeface="Arial" charset="0"/>
                <a:ea typeface="ＭＳ Ｐゴシック" charset="0"/>
              </a:rPr>
              <a:t>-temporal execution </a:t>
            </a:r>
            <a:r>
              <a:rPr lang="en-US" sz="2000" dirty="0" smtClean="0">
                <a:latin typeface="Arial" charset="0"/>
                <a:ea typeface="ＭＳ Ｐゴシック" charset="0"/>
              </a:rPr>
              <a:t>reasoning</a:t>
            </a:r>
            <a:endParaRPr lang="en-US" sz="2000" dirty="0"/>
          </a:p>
          <a:p>
            <a:pPr marL="1200150" lvl="2" indent="-342900">
              <a:buClr>
                <a:srgbClr val="000000"/>
              </a:buClr>
              <a:buSzPct val="100000"/>
            </a:pPr>
            <a:r>
              <a:rPr lang="en-US" sz="2000" dirty="0" smtClean="0"/>
              <a:t>What to distribute? Where/how to distribute? When to distribute?</a:t>
            </a:r>
          </a:p>
          <a:p>
            <a:pPr marL="1208088" lvl="2" indent="-342900">
              <a:buClr>
                <a:srgbClr val="000000"/>
              </a:buClr>
              <a:buSzPct val="100000"/>
            </a:pPr>
            <a:r>
              <a:rPr lang="en-US" sz="2000" dirty="0" smtClean="0"/>
              <a:t>Estimate time to completion?  </a:t>
            </a:r>
          </a:p>
          <a:p>
            <a:pPr marL="876300" lvl="1" indent="-342900">
              <a:buSzPct val="80000"/>
            </a:pPr>
            <a:r>
              <a:rPr lang="en-US" sz="2000" dirty="0" smtClean="0">
                <a:solidFill>
                  <a:schemeClr val="tx1">
                    <a:lumMod val="65000"/>
                    <a:lumOff val="35000"/>
                  </a:schemeClr>
                </a:solidFill>
              </a:rPr>
              <a:t>Exposes </a:t>
            </a:r>
            <a:r>
              <a:rPr lang="en-US" sz="2000" dirty="0">
                <a:solidFill>
                  <a:schemeClr val="tx1">
                    <a:lumMod val="65000"/>
                    <a:lumOff val="35000"/>
                  </a:schemeClr>
                </a:solidFill>
              </a:rPr>
              <a:t>well-</a:t>
            </a:r>
            <a:r>
              <a:rPr lang="en" sz="2000" dirty="0">
                <a:solidFill>
                  <a:schemeClr val="tx1">
                    <a:lumMod val="65000"/>
                    <a:lumOff val="35000"/>
                  </a:schemeClr>
                </a:solidFill>
              </a:rPr>
              <a:t>defined </a:t>
            </a:r>
            <a:r>
              <a:rPr lang="en-US" sz="2000" dirty="0">
                <a:solidFill>
                  <a:srgbClr val="800000"/>
                </a:solidFill>
              </a:rPr>
              <a:t>capabilities</a:t>
            </a:r>
            <a:r>
              <a:rPr lang="en-US" sz="2000" dirty="0">
                <a:solidFill>
                  <a:schemeClr val="tx1">
                    <a:lumMod val="65000"/>
                    <a:lumOff val="35000"/>
                  </a:schemeClr>
                </a:solidFill>
              </a:rPr>
              <a:t> rather than technology</a:t>
            </a:r>
          </a:p>
          <a:p>
            <a:pPr marL="1322388" lvl="2" indent="-381000">
              <a:buSzPct val="80000"/>
            </a:pPr>
            <a:r>
              <a:rPr lang="en" sz="2000" dirty="0">
                <a:solidFill>
                  <a:srgbClr val="800000"/>
                </a:solidFill>
              </a:rPr>
              <a:t>Capability</a:t>
            </a:r>
            <a:r>
              <a:rPr lang="en-US" sz="2000" dirty="0">
                <a:solidFill>
                  <a:srgbClr val="800000"/>
                </a:solidFill>
              </a:rPr>
              <a:t>:</a:t>
            </a:r>
            <a:r>
              <a:rPr lang="en-US" sz="2000" dirty="0"/>
              <a:t> Well-defined and aggregated functionality, without regard to how, or the specific approach </a:t>
            </a:r>
            <a:r>
              <a:rPr lang="en-US" sz="2000" dirty="0" smtClean="0"/>
              <a:t>used, e.g., num</a:t>
            </a:r>
            <a:r>
              <a:rPr lang="en-US" sz="2000" dirty="0"/>
              <a:t>. of </a:t>
            </a:r>
            <a:r>
              <a:rPr lang="en" sz="2000" dirty="0"/>
              <a:t>tasks, throughput, </a:t>
            </a:r>
            <a:r>
              <a:rPr lang="en-US" sz="2000" dirty="0"/>
              <a:t>probabilistic bounds on time-to-</a:t>
            </a:r>
            <a:r>
              <a:rPr lang="en-US" sz="2000" dirty="0" smtClean="0"/>
              <a:t>completion</a:t>
            </a:r>
            <a:endParaRPr lang="en-US" sz="2000" dirty="0"/>
          </a:p>
          <a:p>
            <a:pPr marL="1322388" lvl="2" indent="-381000">
              <a:buSzPct val="80000"/>
            </a:pPr>
            <a:endParaRPr lang="en-US" sz="2000" dirty="0" smtClean="0">
              <a:solidFill>
                <a:srgbClr val="000000"/>
              </a:solidFill>
            </a:endParaRPr>
          </a:p>
          <a:p>
            <a:pPr marL="344488" indent="-342900">
              <a:buClr>
                <a:srgbClr val="000000"/>
              </a:buClr>
              <a:buSzPct val="100000"/>
            </a:pPr>
            <a:r>
              <a:rPr lang="en-US" sz="2000" dirty="0" smtClean="0">
                <a:solidFill>
                  <a:srgbClr val="000000"/>
                </a:solidFill>
              </a:rPr>
              <a:t>Functional Requirement</a:t>
            </a:r>
          </a:p>
          <a:p>
            <a:pPr marL="800100" lvl="1" indent="-342900">
              <a:buClr>
                <a:srgbClr val="000000"/>
              </a:buClr>
              <a:buSzPct val="100000"/>
            </a:pPr>
            <a:r>
              <a:rPr lang="en-US" sz="2000" dirty="0" smtClean="0">
                <a:solidFill>
                  <a:schemeClr val="tx1">
                    <a:lumMod val="75000"/>
                    <a:lumOff val="25000"/>
                  </a:schemeClr>
                </a:solidFill>
              </a:rPr>
              <a:t>Support adaptive applications in conjunction with dynamic resources</a:t>
            </a:r>
            <a:endParaRPr lang="en" sz="2000" dirty="0" smtClean="0">
              <a:solidFill>
                <a:schemeClr val="tx1">
                  <a:lumMod val="75000"/>
                  <a:lumOff val="25000"/>
                </a:schemeClr>
              </a:solidFill>
            </a:endParaRPr>
          </a:p>
          <a:p>
            <a:pPr marL="800100" lvl="1" indent="-342900">
              <a:buClr>
                <a:srgbClr val="000000"/>
              </a:buClr>
              <a:buSzPct val="100000"/>
            </a:pPr>
            <a:r>
              <a:rPr lang="en-US" sz="2000" dirty="0" smtClean="0">
                <a:solidFill>
                  <a:schemeClr val="tx1">
                    <a:lumMod val="75000"/>
                    <a:lumOff val="25000"/>
                  </a:schemeClr>
                </a:solidFill>
              </a:rPr>
              <a:t>Federate heterogeneous infrastructure</a:t>
            </a:r>
            <a:r>
              <a:rPr lang="en" sz="2000" dirty="0" smtClean="0">
                <a:solidFill>
                  <a:schemeClr val="tx1">
                    <a:lumMod val="75000"/>
                    <a:lumOff val="25000"/>
                  </a:schemeClr>
                </a:solidFill>
              </a:rPr>
              <a:t> to provide well</a:t>
            </a:r>
            <a:r>
              <a:rPr lang="en-US" sz="2000" dirty="0" smtClean="0">
                <a:solidFill>
                  <a:schemeClr val="tx1">
                    <a:lumMod val="75000"/>
                    <a:lumOff val="25000"/>
                  </a:schemeClr>
                </a:solidFill>
              </a:rPr>
              <a:t>-</a:t>
            </a:r>
            <a:r>
              <a:rPr lang="en" sz="2000" dirty="0" smtClean="0">
                <a:solidFill>
                  <a:schemeClr val="tx1">
                    <a:lumMod val="75000"/>
                    <a:lumOff val="25000"/>
                  </a:schemeClr>
                </a:solidFill>
              </a:rPr>
              <a:t>defined capabilities</a:t>
            </a:r>
            <a:endParaRPr lang="en-US" sz="2000" dirty="0" smtClean="0">
              <a:solidFill>
                <a:schemeClr val="tx1">
                  <a:lumMod val="75000"/>
                  <a:lumOff val="25000"/>
                </a:schemeClr>
              </a:solidFill>
            </a:endParaRPr>
          </a:p>
          <a:p>
            <a:pPr marL="800100" lvl="1" indent="-342900">
              <a:buClr>
                <a:srgbClr val="000000"/>
              </a:buClr>
              <a:buSzPct val="100000"/>
            </a:pPr>
            <a:endParaRPr lang="en-US" sz="2000" dirty="0">
              <a:solidFill>
                <a:schemeClr val="tx1">
                  <a:lumMod val="75000"/>
                  <a:lumOff val="25000"/>
                </a:schemeClr>
              </a:solidFill>
            </a:endParaRPr>
          </a:p>
          <a:p>
            <a:pPr marL="1208088" lvl="2" indent="-342900">
              <a:buClr>
                <a:srgbClr val="000000"/>
              </a:buClr>
              <a:buSzPct val="100000"/>
            </a:pPr>
            <a:endParaRPr lang="en-US" sz="2000" dirty="0">
              <a:solidFill>
                <a:schemeClr val="tx1">
                  <a:lumMod val="75000"/>
                  <a:lumOff val="25000"/>
                </a:schemeClr>
              </a:solidFill>
            </a:endParaRPr>
          </a:p>
          <a:p>
            <a:endParaRPr lang="en-US" sz="2000" dirty="0">
              <a:solidFill>
                <a:schemeClr val="tx1">
                  <a:lumMod val="75000"/>
                  <a:lumOff val="25000"/>
                </a:schemeClr>
              </a:solidFill>
            </a:endParaRPr>
          </a:p>
        </p:txBody>
      </p:sp>
    </p:spTree>
    <p:extLst>
      <p:ext uri="{BB962C8B-B14F-4D97-AF65-F5344CB8AC3E}">
        <p14:creationId xmlns:p14="http://schemas.microsoft.com/office/powerpoint/2010/main" val="120340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dirty="0">
                <a:latin typeface="Arial" charset="0"/>
                <a:ea typeface="ＭＳ Ｐゴシック" charset="0"/>
                <a:cs typeface="ＭＳ Ｐゴシック" charset="0"/>
              </a:rPr>
              <a:t>Towards </a:t>
            </a:r>
            <a:r>
              <a:rPr lang="en-US" dirty="0" smtClean="0">
                <a:latin typeface="Arial" charset="0"/>
                <a:ea typeface="ＭＳ Ｐゴシック" charset="0"/>
                <a:cs typeface="ＭＳ Ｐゴシック" charset="0"/>
              </a:rPr>
              <a:t>NGMW for DEC</a:t>
            </a:r>
            <a:endParaRPr lang="en-US" dirty="0">
              <a:latin typeface="Arial" charset="0"/>
              <a:ea typeface="ＭＳ Ｐゴシック" charset="0"/>
              <a:cs typeface="ＭＳ Ｐゴシック" charset="0"/>
            </a:endParaRPr>
          </a:p>
        </p:txBody>
      </p:sp>
      <p:sp>
        <p:nvSpPr>
          <p:cNvPr id="3" name="Content Placeholder 2"/>
          <p:cNvSpPr>
            <a:spLocks noGrp="1"/>
          </p:cNvSpPr>
          <p:nvPr>
            <p:ph idx="1"/>
          </p:nvPr>
        </p:nvSpPr>
        <p:spPr>
          <a:xfrm>
            <a:off x="195263" y="1152525"/>
            <a:ext cx="8694737" cy="4997450"/>
          </a:xfrm>
        </p:spPr>
        <p:txBody>
          <a:bodyPr/>
          <a:lstStyle/>
          <a:p>
            <a:pPr>
              <a:defRPr/>
            </a:pPr>
            <a:r>
              <a:rPr lang="en-US" sz="18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1800" dirty="0" smtClean="0"/>
              <a:t>Overlays and Resources (F*, I*)</a:t>
            </a:r>
            <a:endParaRPr lang="en-US" sz="1800" dirty="0"/>
          </a:p>
          <a:p>
            <a:pPr lvl="1">
              <a:defRPr/>
            </a:pPr>
            <a:r>
              <a:rPr lang="en-US" dirty="0" smtClean="0">
                <a:solidFill>
                  <a:schemeClr val="bg2">
                    <a:lumMod val="75000"/>
                  </a:schemeClr>
                </a:solidFill>
              </a:rPr>
              <a:t>Formalization/Automation of the description, instantiation, and management of resource overlays for the given workload based on pilot abstractions.</a:t>
            </a:r>
          </a:p>
          <a:p>
            <a:pPr lvl="2">
              <a:defRPr/>
            </a:pPr>
            <a:r>
              <a:rPr lang="en-US" sz="1800" dirty="0" smtClean="0">
                <a:solidFill>
                  <a:schemeClr val="bg2">
                    <a:lumMod val="75000"/>
                  </a:schemeClr>
                </a:solidFill>
              </a:rPr>
              <a:t>Resource bundles: low-level resource aggregation.</a:t>
            </a:r>
          </a:p>
          <a:p>
            <a:pPr lvl="2">
              <a:defRPr/>
            </a:pPr>
            <a:r>
              <a:rPr lang="en-US" sz="1800" dirty="0" smtClean="0">
                <a:solidFill>
                  <a:schemeClr val="bg2">
                    <a:lumMod val="75000"/>
                  </a:schemeClr>
                </a:solidFill>
              </a:rPr>
              <a:t>Resource federation: high-level capabilities aggregation.</a:t>
            </a:r>
            <a:endParaRPr lang="en-US" sz="1800" dirty="0" smtClean="0"/>
          </a:p>
          <a:p>
            <a:pPr>
              <a:spcBef>
                <a:spcPts val="1200"/>
              </a:spcBef>
              <a:defRPr/>
            </a:pPr>
            <a:r>
              <a:rPr lang="en-US" sz="18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extLst>
      <p:ext uri="{BB962C8B-B14F-4D97-AF65-F5344CB8AC3E}">
        <p14:creationId xmlns:p14="http://schemas.microsoft.com/office/powerpoint/2010/main" val="1748556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4" name="Content Placeholder 3" descr="ngmw-schematic-s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29" r="-128582" b="-2829"/>
          <a:stretch/>
        </p:blipFill>
        <p:spPr/>
      </p:pic>
    </p:spTree>
    <p:extLst>
      <p:ext uri="{BB962C8B-B14F-4D97-AF65-F5344CB8AC3E}">
        <p14:creationId xmlns:p14="http://schemas.microsoft.com/office/powerpoint/2010/main" val="1041040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3" name="Content Placeholder 2" descr="ngmw-schematic-s2.png"/>
          <p:cNvPicPr>
            <a:picLocks noGrp="1" noChangeAspect="1"/>
          </p:cNvPicPr>
          <p:nvPr>
            <p:ph idx="1"/>
          </p:nvPr>
        </p:nvPicPr>
        <p:blipFill>
          <a:blip r:embed="rId3">
            <a:extLst>
              <a:ext uri="{28A0092B-C50C-407E-A947-70E740481C1C}">
                <a14:useLocalDpi xmlns:a14="http://schemas.microsoft.com/office/drawing/2010/main" val="0"/>
              </a:ext>
            </a:extLst>
          </a:blip>
          <a:srcRect l="-4640" r="-4640"/>
          <a:stretch>
            <a:fillRect/>
          </a:stretch>
        </p:blipFill>
        <p:spPr/>
      </p:pic>
    </p:spTree>
    <p:extLst>
      <p:ext uri="{BB962C8B-B14F-4D97-AF65-F5344CB8AC3E}">
        <p14:creationId xmlns:p14="http://schemas.microsoft.com/office/powerpoint/2010/main" val="21945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7" name="Content Placeholder 6" descr="ngmw-schematic-s3.png"/>
          <p:cNvPicPr>
            <a:picLocks noGrp="1" noChangeAspect="1"/>
          </p:cNvPicPr>
          <p:nvPr>
            <p:ph idx="1"/>
          </p:nvPr>
        </p:nvPicPr>
        <p:blipFill>
          <a:blip r:embed="rId3">
            <a:extLst>
              <a:ext uri="{28A0092B-C50C-407E-A947-70E740481C1C}">
                <a14:useLocalDpi xmlns:a14="http://schemas.microsoft.com/office/drawing/2010/main" val="0"/>
              </a:ext>
            </a:extLst>
          </a:blip>
          <a:srcRect t="-8187" b="-8187"/>
          <a:stretch>
            <a:fillRect/>
          </a:stretch>
        </p:blipFill>
        <p:spPr/>
      </p:pic>
    </p:spTree>
    <p:extLst>
      <p:ext uri="{BB962C8B-B14F-4D97-AF65-F5344CB8AC3E}">
        <p14:creationId xmlns:p14="http://schemas.microsoft.com/office/powerpoint/2010/main" val="40824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smtClean="0"/>
              <a:t>Design Objective: Multi-level Integrated Reasoning</a:t>
            </a:r>
            <a:endParaRPr lang="en-US" sz="2900" dirty="0"/>
          </a:p>
        </p:txBody>
      </p:sp>
      <p:sp>
        <p:nvSpPr>
          <p:cNvPr id="3" name="Content Placeholder 2"/>
          <p:cNvSpPr>
            <a:spLocks noGrp="1"/>
          </p:cNvSpPr>
          <p:nvPr>
            <p:ph sz="half" idx="2"/>
          </p:nvPr>
        </p:nvSpPr>
        <p:spPr>
          <a:xfrm>
            <a:off x="282231" y="1008678"/>
            <a:ext cx="4279074" cy="4533900"/>
          </a:xfrm>
        </p:spPr>
        <p:txBody>
          <a:bodyPr/>
          <a:lstStyle/>
          <a:p>
            <a:r>
              <a:rPr lang="en-US" sz="2000" dirty="0"/>
              <a:t>Transformation of </a:t>
            </a:r>
            <a:r>
              <a:rPr lang="en-US" sz="2000" dirty="0" smtClean="0"/>
              <a:t>application </a:t>
            </a:r>
            <a:r>
              <a:rPr lang="en-US" sz="2000" dirty="0"/>
              <a:t>workload via system workload to </a:t>
            </a:r>
            <a:r>
              <a:rPr lang="en-US" sz="2000" dirty="0" smtClean="0"/>
              <a:t>infrastructure </a:t>
            </a:r>
            <a:r>
              <a:rPr lang="en-US" sz="2000" dirty="0"/>
              <a:t>capability</a:t>
            </a:r>
          </a:p>
          <a:p>
            <a:r>
              <a:rPr lang="en-US" sz="2000" dirty="0" smtClean="0"/>
              <a:t>Application requests R(100, T,10), say 100 tasks, of type T, complete within 10 units of time</a:t>
            </a:r>
          </a:p>
          <a:p>
            <a:r>
              <a:rPr lang="en-US" sz="2000" dirty="0" smtClean="0"/>
              <a:t>Federation Layer/Manager responds with collective capability of C(50, T, 10) or C(100, T, 20)</a:t>
            </a:r>
          </a:p>
          <a:p>
            <a:r>
              <a:rPr lang="en-US" sz="2000" dirty="0" smtClean="0"/>
              <a:t>Adaptive Application</a:t>
            </a:r>
          </a:p>
          <a:p>
            <a:pPr lvl="1"/>
            <a:r>
              <a:rPr lang="en-US" sz="1600" dirty="0" err="1" smtClean="0"/>
              <a:t>Adaptivity</a:t>
            </a:r>
            <a:r>
              <a:rPr lang="en-US" sz="1600" dirty="0" smtClean="0"/>
              <a:t> can be either at A, W level</a:t>
            </a:r>
          </a:p>
          <a:p>
            <a:pPr lvl="1"/>
            <a:r>
              <a:rPr lang="en-US" sz="1600" dirty="0" smtClean="0"/>
              <a:t>Application may self-throttle number of tasks, or type of task generated</a:t>
            </a:r>
          </a:p>
          <a:p>
            <a:pPr lvl="1"/>
            <a:r>
              <a:rPr lang="en-US" sz="1600" dirty="0" smtClean="0"/>
              <a:t>Or workload description can be changed to meet the capability</a:t>
            </a:r>
          </a:p>
          <a:p>
            <a:endParaRPr lang="en-US" sz="2000" dirty="0" smtClean="0"/>
          </a:p>
        </p:txBody>
      </p:sp>
      <p:pic>
        <p:nvPicPr>
          <p:cNvPr id="5" name="Content Placeholder 4" descr="ngmw-schematic-A2.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21225" y="1097042"/>
            <a:ext cx="4038600" cy="4533900"/>
          </a:xfrm>
        </p:spPr>
      </p:pic>
    </p:spTree>
    <p:extLst>
      <p:ext uri="{BB962C8B-B14F-4D97-AF65-F5344CB8AC3E}">
        <p14:creationId xmlns:p14="http://schemas.microsoft.com/office/powerpoint/2010/main" val="16031254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31" y="75986"/>
            <a:ext cx="8741453" cy="690291"/>
          </a:xfrm>
        </p:spPr>
        <p:txBody>
          <a:bodyPr/>
          <a:lstStyle/>
          <a:p>
            <a:r>
              <a:rPr lang="en-US" sz="2800" dirty="0" smtClean="0"/>
              <a:t>AIMES: Demonstration of Flexible Federation (SC’13)</a:t>
            </a:r>
            <a:endParaRPr lang="en-US" sz="2800" dirty="0"/>
          </a:p>
        </p:txBody>
      </p:sp>
      <p:sp>
        <p:nvSpPr>
          <p:cNvPr id="3" name="Content Placeholder 2"/>
          <p:cNvSpPr>
            <a:spLocks noGrp="1"/>
          </p:cNvSpPr>
          <p:nvPr>
            <p:ph sz="half" idx="2"/>
          </p:nvPr>
        </p:nvSpPr>
        <p:spPr>
          <a:xfrm>
            <a:off x="160420" y="1176421"/>
            <a:ext cx="4583697" cy="4533900"/>
          </a:xfrm>
        </p:spPr>
        <p:txBody>
          <a:bodyPr/>
          <a:lstStyle/>
          <a:p>
            <a:r>
              <a:rPr lang="en-US" sz="2000" dirty="0" smtClean="0"/>
              <a:t>Application say Bag-of-Tasks </a:t>
            </a:r>
          </a:p>
          <a:p>
            <a:pPr lvl="1"/>
            <a:r>
              <a:rPr lang="en-US" sz="2000" dirty="0" smtClean="0"/>
              <a:t>Say </a:t>
            </a:r>
            <a:r>
              <a:rPr lang="en-US" sz="2000" dirty="0" err="1" smtClean="0"/>
              <a:t>BoT</a:t>
            </a:r>
            <a:r>
              <a:rPr lang="en-US" sz="2000" dirty="0" smtClean="0"/>
              <a:t>(100, H, 10)</a:t>
            </a:r>
          </a:p>
          <a:p>
            <a:r>
              <a:rPr lang="en-US" sz="2000" dirty="0" smtClean="0"/>
              <a:t>Generate similar workload description from different application representations</a:t>
            </a:r>
          </a:p>
          <a:p>
            <a:r>
              <a:rPr lang="en-US" sz="2000" dirty="0" smtClean="0"/>
              <a:t>Bundles currently support federation</a:t>
            </a:r>
          </a:p>
          <a:p>
            <a:pPr lvl="1"/>
            <a:r>
              <a:rPr lang="en-US" sz="2000" dirty="0" smtClean="0"/>
              <a:t>Info on resource availability</a:t>
            </a:r>
          </a:p>
          <a:p>
            <a:pPr lvl="1"/>
            <a:r>
              <a:rPr lang="en-US" sz="2000" dirty="0" smtClean="0"/>
              <a:t>Eventually resource properties</a:t>
            </a:r>
          </a:p>
          <a:p>
            <a:r>
              <a:rPr lang="en-US" sz="2000" dirty="0" smtClean="0"/>
              <a:t>Ultimately bundles (and I*) should be consistent with C* </a:t>
            </a:r>
          </a:p>
          <a:p>
            <a:r>
              <a:rPr lang="en-US" sz="2000" dirty="0" smtClean="0"/>
              <a:t>Formalize the advantages of dynamic and flexible federation</a:t>
            </a:r>
          </a:p>
          <a:p>
            <a:pPr lvl="1"/>
            <a:r>
              <a:rPr lang="en-US" sz="2000" dirty="0" smtClean="0"/>
              <a:t>Performance improvements</a:t>
            </a:r>
          </a:p>
        </p:txBody>
      </p:sp>
      <p:pic>
        <p:nvPicPr>
          <p:cNvPr id="8" name="Content Placeholder 7" descr="aimes-scenario-no-adaptivity.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44118" y="1176421"/>
            <a:ext cx="4038600" cy="4533900"/>
          </a:xfrm>
        </p:spPr>
      </p:pic>
    </p:spTree>
    <p:extLst>
      <p:ext uri="{BB962C8B-B14F-4D97-AF65-F5344CB8AC3E}">
        <p14:creationId xmlns:p14="http://schemas.microsoft.com/office/powerpoint/2010/main" val="36449574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NGMW Architecture for DEC</a:t>
            </a:r>
            <a:endParaRPr lang="en-US" dirty="0">
              <a:latin typeface="Arial" charset="0"/>
              <a:ea typeface="ＭＳ Ｐゴシック" charset="0"/>
              <a:cs typeface="ＭＳ Ｐゴシック" charset="0"/>
            </a:endParaRP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0064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atin typeface="Arial" charset="0"/>
                <a:ea typeface="ＭＳ Ｐゴシック" charset="0"/>
                <a:cs typeface="ＭＳ Ｐゴシック" charset="0"/>
              </a:rPr>
              <a:t>Conclusion</a:t>
            </a:r>
          </a:p>
        </p:txBody>
      </p:sp>
      <p:sp>
        <p:nvSpPr>
          <p:cNvPr id="115714" name="Content Placeholder 2"/>
          <p:cNvSpPr>
            <a:spLocks noGrp="1"/>
          </p:cNvSpPr>
          <p:nvPr>
            <p:ph idx="1"/>
          </p:nvPr>
        </p:nvSpPr>
        <p:spPr>
          <a:xfrm>
            <a:off x="368602" y="1099276"/>
            <a:ext cx="8229600" cy="4787900"/>
          </a:xfrm>
        </p:spPr>
        <p:txBody>
          <a:bodyPr/>
          <a:lstStyle/>
          <a:p>
            <a:r>
              <a:rPr lang="en-US" sz="2000" dirty="0" smtClean="0">
                <a:latin typeface="Arial" charset="0"/>
                <a:ea typeface="ＭＳ Ｐゴシック" charset="0"/>
                <a:cs typeface="ＭＳ Ｐゴシック" charset="0"/>
              </a:rPr>
              <a:t>A </a:t>
            </a:r>
            <a:r>
              <a:rPr lang="en-US" sz="2000" dirty="0">
                <a:latin typeface="Arial" charset="0"/>
                <a:ea typeface="ＭＳ Ｐゴシック" charset="0"/>
                <a:cs typeface="ＭＳ Ｐゴシック" charset="0"/>
              </a:rPr>
              <a:t>fundamental need for abstractions to support many simulations</a:t>
            </a:r>
          </a:p>
          <a:p>
            <a:pPr lvl="1"/>
            <a:r>
              <a:rPr lang="en-US" sz="2000" dirty="0">
                <a:latin typeface="Arial" charset="0"/>
                <a:ea typeface="ＭＳ Ｐゴシック" charset="0"/>
              </a:rPr>
              <a:t>Requirements: </a:t>
            </a:r>
            <a:r>
              <a:rPr lang="en-US" sz="2000" i="1" dirty="0">
                <a:latin typeface="Arial" charset="0"/>
                <a:ea typeface="ＭＳ Ｐゴシック" charset="0"/>
              </a:rPr>
              <a:t>(R1) Support Adaptive Application Formulation, (R2) dynamic resource utilization </a:t>
            </a:r>
          </a:p>
          <a:p>
            <a:pPr lvl="1"/>
            <a:r>
              <a:rPr lang="en-US" sz="2000" dirty="0">
                <a:latin typeface="Arial" charset="0"/>
                <a:ea typeface="ＭＳ Ｐゴシック" charset="0"/>
              </a:rPr>
              <a:t>Abstractions: </a:t>
            </a:r>
            <a:r>
              <a:rPr lang="en-US" sz="2000" i="1" dirty="0">
                <a:latin typeface="Arial" charset="0"/>
                <a:ea typeface="ＭＳ Ｐゴシック" charset="0"/>
              </a:rPr>
              <a:t>(A1) separation of workload and resource management, (A2) Interoperable and Extensible Fashion </a:t>
            </a:r>
          </a:p>
          <a:p>
            <a:pPr lvl="1"/>
            <a:endParaRPr lang="en-US" sz="2000" i="1" dirty="0">
              <a:latin typeface="Arial" charset="0"/>
              <a:ea typeface="ＭＳ Ｐゴシック" charset="0"/>
            </a:endParaRPr>
          </a:p>
          <a:p>
            <a:r>
              <a:rPr lang="en-US" sz="2000" dirty="0">
                <a:latin typeface="Arial" charset="0"/>
                <a:ea typeface="ＭＳ Ｐゴシック" charset="0"/>
                <a:cs typeface="ＭＳ Ｐゴシック" charset="0"/>
              </a:rPr>
              <a:t>Set against these objectives: </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Pilot Abstraction Works!</a:t>
            </a:r>
            <a:r>
              <a:rPr lang="ja-JP" altLang="en-US" sz="2000" dirty="0">
                <a:latin typeface="Arial" charset="0"/>
                <a:ea typeface="ＭＳ Ｐゴシック" charset="0"/>
                <a:cs typeface="ＭＳ Ｐゴシック" charset="0"/>
              </a:rPr>
              <a:t>”</a:t>
            </a:r>
            <a:endParaRPr lang="en-US" altLang="ja-JP" sz="2000" dirty="0">
              <a:latin typeface="Arial" charset="0"/>
              <a:ea typeface="ＭＳ Ｐゴシック" charset="0"/>
              <a:cs typeface="ＭＳ Ｐゴシック" charset="0"/>
            </a:endParaRPr>
          </a:p>
          <a:p>
            <a:pPr lvl="1"/>
            <a:r>
              <a:rPr lang="en-US" sz="2000" dirty="0">
                <a:latin typeface="Arial" charset="0"/>
                <a:ea typeface="ＭＳ Ｐゴシック" charset="0"/>
                <a:sym typeface="Wingdings" charset="0"/>
              </a:rPr>
              <a:t>SAGA-based Pilot Job System: Interoperable execution</a:t>
            </a:r>
          </a:p>
          <a:p>
            <a:pPr lvl="1"/>
            <a:r>
              <a:rPr lang="en-US" sz="2000" dirty="0" smtClean="0">
                <a:latin typeface="Arial" charset="0"/>
                <a:ea typeface="ＭＳ Ｐゴシック" charset="0"/>
              </a:rPr>
              <a:t>Platform independent libraries: different </a:t>
            </a:r>
            <a:r>
              <a:rPr lang="en-US" sz="2000" dirty="0">
                <a:latin typeface="Arial" charset="0"/>
                <a:ea typeface="ＭＳ Ｐゴシック" charset="0"/>
              </a:rPr>
              <a:t>application types, execution modes, coupling </a:t>
            </a:r>
            <a:r>
              <a:rPr lang="en-US" sz="2000" dirty="0" smtClean="0">
                <a:latin typeface="Arial" charset="0"/>
                <a:ea typeface="ＭＳ Ｐゴシック" charset="0"/>
              </a:rPr>
              <a:t>schemes</a:t>
            </a:r>
            <a:endParaRPr lang="en-US" sz="2000" dirty="0">
              <a:latin typeface="Arial" charset="0"/>
              <a:ea typeface="ＭＳ Ｐゴシック" charset="0"/>
            </a:endParaRPr>
          </a:p>
          <a:p>
            <a:endParaRPr lang="en-US" sz="2000" dirty="0" smtClean="0">
              <a:latin typeface="Arial" charset="0"/>
              <a:ea typeface="ＭＳ Ｐゴシック" charset="0"/>
              <a:cs typeface="ＭＳ Ｐゴシック" charset="0"/>
              <a:sym typeface="Wingdings" charset="0"/>
            </a:endParaRPr>
          </a:p>
          <a:p>
            <a:pPr>
              <a:buClr>
                <a:srgbClr val="000000"/>
              </a:buClr>
              <a:buSzPct val="100000"/>
            </a:pPr>
            <a:r>
              <a:rPr lang="en-US" dirty="0" smtClean="0">
                <a:solidFill>
                  <a:schemeClr val="tx1">
                    <a:lumMod val="65000"/>
                    <a:lumOff val="35000"/>
                  </a:schemeClr>
                </a:solidFill>
              </a:rPr>
              <a:t>NGMW to </a:t>
            </a:r>
            <a:r>
              <a:rPr lang="en-US" dirty="0">
                <a:solidFill>
                  <a:schemeClr val="tx1">
                    <a:lumMod val="65000"/>
                    <a:lumOff val="35000"/>
                  </a:schemeClr>
                </a:solidFill>
              </a:rPr>
              <a:t>address DEC requirements</a:t>
            </a:r>
          </a:p>
          <a:p>
            <a:pPr lvl="1">
              <a:buClr>
                <a:srgbClr val="000000"/>
              </a:buClr>
              <a:buSzPct val="100000"/>
            </a:pPr>
            <a:r>
              <a:rPr lang="en-US" sz="2000" dirty="0">
                <a:solidFill>
                  <a:schemeClr val="tx1">
                    <a:lumMod val="65000"/>
                    <a:lumOff val="35000"/>
                  </a:schemeClr>
                </a:solidFill>
              </a:rPr>
              <a:t>Functional Aims, </a:t>
            </a:r>
            <a:r>
              <a:rPr lang="en-US" sz="2000" dirty="0" smtClean="0">
                <a:solidFill>
                  <a:schemeClr val="tx1">
                    <a:lumMod val="65000"/>
                    <a:lumOff val="35000"/>
                  </a:schemeClr>
                </a:solidFill>
              </a:rPr>
              <a:t>Requirements and Design </a:t>
            </a:r>
            <a:r>
              <a:rPr lang="en-US" sz="2000" dirty="0">
                <a:solidFill>
                  <a:schemeClr val="tx1">
                    <a:lumMod val="65000"/>
                    <a:lumOff val="35000"/>
                  </a:schemeClr>
                </a:solidFill>
              </a:rPr>
              <a:t>Objectives </a:t>
            </a:r>
          </a:p>
          <a:p>
            <a:pPr lvl="1">
              <a:buClr>
                <a:srgbClr val="000000"/>
              </a:buClr>
              <a:buSzPct val="100000"/>
            </a:pPr>
            <a:r>
              <a:rPr lang="en-US" sz="2000" dirty="0">
                <a:solidFill>
                  <a:schemeClr val="tx1">
                    <a:lumMod val="65000"/>
                    <a:lumOff val="35000"/>
                  </a:schemeClr>
                </a:solidFill>
              </a:rPr>
              <a:t>Proposed architecture for a capability-based NGMW</a:t>
            </a: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30323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7408" y="206569"/>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smtClean="0"/>
                <a:t>XSEDE</a:t>
              </a:r>
              <a:r>
                <a:rPr lang="en-US" altLang="ja-JP" sz="1400" dirty="0" smtClean="0"/>
                <a:t>, </a:t>
              </a:r>
              <a:r>
                <a:rPr lang="en-US" altLang="ja-JP" sz="1400" dirty="0"/>
                <a:t>2013. </a:t>
              </a:r>
              <a:endParaRPr lang="en-US" sz="1400" dirty="0">
                <a:solidFill>
                  <a:srgbClr val="000000"/>
                </a:solidFill>
              </a:endParaRPr>
            </a:p>
          </p:txBody>
        </p:sp>
      </p:grpSp>
      <p:grpSp>
        <p:nvGrpSpPr>
          <p:cNvPr id="19" name="Group 18"/>
          <p:cNvGrpSpPr/>
          <p:nvPr/>
        </p:nvGrpSpPr>
        <p:grpSpPr>
          <a:xfrm>
            <a:off x="235541" y="3544692"/>
            <a:ext cx="8696325" cy="3071812"/>
            <a:chOff x="266897" y="3529013"/>
            <a:chExt cx="8696325" cy="3071812"/>
          </a:xfrm>
        </p:grpSpPr>
        <p:sp>
          <p:nvSpPr>
            <p:cNvPr id="20"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smtClean="0"/>
                <a:t>XSEDE</a:t>
              </a:r>
              <a:r>
                <a:rPr lang="en-US" altLang="ja-JP" sz="1400" dirty="0" smtClean="0"/>
                <a:t>, </a:t>
              </a:r>
              <a:r>
                <a:rPr lang="en-US" altLang="ja-JP" sz="1400" dirty="0"/>
                <a:t>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References</a:t>
            </a:r>
            <a:endParaRPr lang="en-US" dirty="0">
              <a:latin typeface="Arial" charset="0"/>
              <a:ea typeface="ＭＳ Ｐゴシック" charset="0"/>
              <a:cs typeface="ＭＳ Ｐゴシック" charset="0"/>
            </a:endParaRP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extLst>
      <p:ext uri="{BB962C8B-B14F-4D97-AF65-F5344CB8AC3E}">
        <p14:creationId xmlns:p14="http://schemas.microsoft.com/office/powerpoint/2010/main" val="32447172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r>
              <a:rPr lang="en-US" sz="3200">
                <a:latin typeface="Arial" charset="0"/>
                <a:ea typeface="ＭＳ Ｐゴシック" charset="0"/>
                <a:cs typeface="ＭＳ Ｐゴシック" charset="0"/>
              </a:rPr>
              <a:t>Acknowledgements  </a:t>
            </a:r>
            <a:endParaRPr lang="en-US" sz="2400">
              <a:latin typeface="Arial" charset="0"/>
              <a:ea typeface="ＭＳ Ｐゴシック" charset="0"/>
              <a:cs typeface="ＭＳ Ｐゴシック" charset="0"/>
            </a:endParaRPr>
          </a:p>
        </p:txBody>
      </p:sp>
      <p:sp>
        <p:nvSpPr>
          <p:cNvPr id="118786" name="Content Placeholder 6"/>
          <p:cNvSpPr>
            <a:spLocks noGrp="1"/>
          </p:cNvSpPr>
          <p:nvPr>
            <p:ph idx="1"/>
          </p:nvPr>
        </p:nvSpPr>
        <p:spPr/>
        <p:txBody>
          <a:bodyPr/>
          <a:lstStyle/>
          <a:p>
            <a:pPr>
              <a:buFontTx/>
              <a:buNone/>
            </a:pPr>
            <a:r>
              <a:rPr lang="en-US" sz="2000" b="1" dirty="0">
                <a:latin typeface="Arial" charset="0"/>
                <a:ea typeface="ＭＳ Ｐゴシック" charset="0"/>
                <a:cs typeface="ＭＳ Ｐゴシック" charset="0"/>
              </a:rPr>
              <a:t>Graduate Students:</a:t>
            </a:r>
          </a:p>
          <a:p>
            <a:r>
              <a:rPr lang="en-US" sz="2000" dirty="0">
                <a:latin typeface="Arial" charset="0"/>
                <a:ea typeface="ＭＳ Ｐゴシック" charset="0"/>
                <a:cs typeface="ＭＳ Ｐゴシック" charset="0"/>
              </a:rPr>
              <a:t>Ashley </a:t>
            </a:r>
            <a:r>
              <a:rPr lang="en-US" sz="2000" dirty="0" err="1">
                <a:latin typeface="Arial" charset="0"/>
                <a:ea typeface="ＭＳ Ｐゴシック" charset="0"/>
                <a:cs typeface="ＭＳ Ｐゴシック" charset="0"/>
              </a:rPr>
              <a:t>Zebrowski</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Melissa </a:t>
            </a:r>
            <a:r>
              <a:rPr lang="en-US" sz="2000" dirty="0" err="1">
                <a:latin typeface="Arial" charset="0"/>
                <a:ea typeface="ＭＳ Ｐゴシック" charset="0"/>
                <a:cs typeface="ＭＳ Ｐゴシック" charset="0"/>
              </a:rPr>
              <a:t>Romanus</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Mark </a:t>
            </a:r>
            <a:r>
              <a:rPr lang="en-US" sz="2000" dirty="0" err="1">
                <a:latin typeface="Arial" charset="0"/>
                <a:ea typeface="ＭＳ Ｐゴシック" charset="0"/>
                <a:cs typeface="ＭＳ Ｐゴシック" charset="0"/>
              </a:rPr>
              <a:t>Santcroos</a:t>
            </a:r>
            <a:r>
              <a:rPr lang="en-US" sz="2000" dirty="0">
                <a:latin typeface="Arial" charset="0"/>
                <a:ea typeface="ＭＳ Ｐゴシック" charset="0"/>
                <a:cs typeface="ＭＳ Ｐゴシック" charset="0"/>
              </a:rPr>
              <a:t> </a:t>
            </a:r>
          </a:p>
          <a:p>
            <a:r>
              <a:rPr lang="en-US" sz="2000" dirty="0" err="1" smtClean="0">
                <a:latin typeface="Arial" charset="0"/>
                <a:ea typeface="ＭＳ Ｐゴシック" charset="0"/>
                <a:cs typeface="ＭＳ Ｐゴシック" charset="0"/>
              </a:rPr>
              <a:t>Antons</a:t>
            </a:r>
            <a:r>
              <a:rPr lang="en-US" sz="2000" dirty="0" smtClean="0">
                <a:latin typeface="Arial" charset="0"/>
                <a:ea typeface="ＭＳ Ｐゴシック" charset="0"/>
                <a:cs typeface="ＭＳ Ｐゴシック" charset="0"/>
              </a:rPr>
              <a:t> </a:t>
            </a:r>
            <a:r>
              <a:rPr lang="en-US" sz="2000" dirty="0" err="1" smtClean="0">
                <a:latin typeface="Arial" charset="0"/>
                <a:ea typeface="ＭＳ Ｐゴシック" charset="0"/>
                <a:cs typeface="ＭＳ Ｐゴシック" charset="0"/>
              </a:rPr>
              <a:t>Trekalis</a:t>
            </a:r>
            <a:endParaRPr lang="en-US" sz="2000" dirty="0">
              <a:latin typeface="Arial" charset="0"/>
              <a:ea typeface="ＭＳ Ｐゴシック" charset="0"/>
              <a:cs typeface="ＭＳ Ｐゴシック" charset="0"/>
            </a:endParaRPr>
          </a:p>
          <a:p>
            <a:pPr>
              <a:buFontTx/>
              <a:buNone/>
            </a:pPr>
            <a:r>
              <a:rPr lang="en-US" sz="2000" b="1" dirty="0">
                <a:latin typeface="Arial" charset="0"/>
                <a:ea typeface="ＭＳ Ｐゴシック" charset="0"/>
                <a:cs typeface="ＭＳ Ｐゴシック" charset="0"/>
              </a:rPr>
              <a:t>Undergraduate Students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Vishal Shah</a:t>
            </a:r>
          </a:p>
          <a:p>
            <a:pPr>
              <a:buFontTx/>
              <a:buNone/>
            </a:pPr>
            <a:r>
              <a:rPr lang="en-US" sz="2000" b="1" dirty="0">
                <a:latin typeface="Arial" charset="0"/>
                <a:ea typeface="ＭＳ Ｐゴシック" charset="0"/>
                <a:cs typeface="ＭＳ Ｐゴシック" charset="0"/>
              </a:rPr>
              <a:t>Research Scientists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Luckow</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Merzky</a:t>
            </a:r>
            <a:r>
              <a:rPr lang="en-US" sz="2000" dirty="0">
                <a:latin typeface="Arial" charset="0"/>
                <a:ea typeface="ＭＳ Ｐゴシック" charset="0"/>
                <a:cs typeface="ＭＳ Ｐゴシック" charset="0"/>
              </a:rPr>
              <a:t>  </a:t>
            </a:r>
          </a:p>
          <a:p>
            <a:r>
              <a:rPr lang="en-US" sz="2000" dirty="0" err="1">
                <a:latin typeface="Arial" charset="0"/>
                <a:ea typeface="ＭＳ Ｐゴシック" charset="0"/>
                <a:cs typeface="ＭＳ Ｐゴシック" charset="0"/>
              </a:rPr>
              <a:t>Matteo</a:t>
            </a:r>
            <a:r>
              <a:rPr lang="en-US" sz="2000" dirty="0">
                <a:latin typeface="Arial" charset="0"/>
                <a:ea typeface="ＭＳ Ｐゴシック" charset="0"/>
                <a:cs typeface="ＭＳ Ｐゴシック" charset="0"/>
              </a:rPr>
              <a:t> </a:t>
            </a:r>
            <a:r>
              <a:rPr lang="en-US" sz="2000" dirty="0" err="1">
                <a:latin typeface="Arial" charset="0"/>
                <a:ea typeface="ＭＳ Ｐゴシック" charset="0"/>
                <a:cs typeface="ＭＳ Ｐゴシック" charset="0"/>
              </a:rPr>
              <a:t>Turilli</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Ole Weidner  </a:t>
            </a: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8956602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1" name="Title 1"/>
          <p:cNvSpPr>
            <a:spLocks noGrp="1"/>
          </p:cNvSpPr>
          <p:nvPr>
            <p:ph type="title"/>
          </p:nvPr>
        </p:nvSpPr>
        <p:spPr>
          <a:xfrm>
            <a:off x="368300" y="153459"/>
            <a:ext cx="8229600" cy="808038"/>
          </a:xfrm>
        </p:spPr>
        <p:txBody>
          <a:bodyPr/>
          <a:lstStyle/>
          <a:p>
            <a:r>
              <a:rPr lang="en-US" dirty="0">
                <a:latin typeface="Arial" charset="0"/>
                <a:ea typeface="ＭＳ Ｐゴシック" charset="0"/>
                <a:cs typeface="ＭＳ Ｐゴシック" charset="0"/>
              </a:rPr>
              <a:t>Acknowledgements/Funding Sources</a:t>
            </a:r>
          </a:p>
        </p:txBody>
      </p:sp>
      <p:sp>
        <p:nvSpPr>
          <p:cNvPr id="117762" name="Content Placeholder 2"/>
          <p:cNvSpPr>
            <a:spLocks noGrp="1"/>
          </p:cNvSpPr>
          <p:nvPr>
            <p:ph idx="1"/>
          </p:nvPr>
        </p:nvSpPr>
        <p:spPr>
          <a:xfrm>
            <a:off x="457200" y="1296988"/>
            <a:ext cx="8229600" cy="4810125"/>
          </a:xfrm>
        </p:spPr>
        <p:txBody>
          <a:bodyPr/>
          <a:lstStyle/>
          <a:p>
            <a:pPr>
              <a:buFontTx/>
              <a:buNone/>
            </a:pPr>
            <a:r>
              <a:rPr lang="en-US" sz="2000" dirty="0">
                <a:latin typeface="Arial" charset="0"/>
                <a:ea typeface="ＭＳ Ｐゴシック" charset="0"/>
                <a:cs typeface="ＭＳ Ｐゴシック" charset="0"/>
              </a:rPr>
              <a:t>Active:</a:t>
            </a:r>
          </a:p>
          <a:p>
            <a:pPr lvl="1"/>
            <a:r>
              <a:rPr lang="en-US" sz="1600" dirty="0">
                <a:latin typeface="Arial" charset="0"/>
                <a:ea typeface="ＭＳ Ｐゴシック" charset="0"/>
              </a:rPr>
              <a:t>NSF CAREER Award 2012 (OCI-1253644)</a:t>
            </a:r>
          </a:p>
          <a:p>
            <a:pPr lvl="1"/>
            <a:r>
              <a:rPr lang="en-US" sz="1600" dirty="0">
                <a:latin typeface="Arial" charset="0"/>
                <a:ea typeface="ＭＳ Ｐゴシック" charset="0"/>
              </a:rPr>
              <a:t>CDI NSF-CDI (NSF CHE 1125332)</a:t>
            </a:r>
          </a:p>
          <a:p>
            <a:pPr lvl="1"/>
            <a:r>
              <a:rPr lang="en-US" sz="1600" dirty="0" err="1">
                <a:latin typeface="Arial" charset="0"/>
                <a:ea typeface="ＭＳ Ｐゴシック" charset="0"/>
              </a:rPr>
              <a:t>ExTENCI</a:t>
            </a:r>
            <a:r>
              <a:rPr lang="en-US" sz="1600" dirty="0">
                <a:latin typeface="Arial" charset="0"/>
                <a:ea typeface="ＭＳ Ｐゴシック" charset="0"/>
              </a:rPr>
              <a:t> (NSF OCI)</a:t>
            </a:r>
          </a:p>
          <a:p>
            <a:pPr lvl="1"/>
            <a:r>
              <a:rPr lang="en-US" sz="1600" dirty="0">
                <a:latin typeface="Arial" charset="0"/>
                <a:ea typeface="ＭＳ Ｐゴシック" charset="0"/>
              </a:rPr>
              <a:t>SCIHM NSF-OCI (OCI-1235085)</a:t>
            </a:r>
          </a:p>
          <a:p>
            <a:pPr lvl="1"/>
            <a:r>
              <a:rPr lang="en-US" sz="1600" dirty="0">
                <a:latin typeface="Arial" charset="0"/>
                <a:ea typeface="ＭＳ Ｐゴシック" charset="0"/>
              </a:rPr>
              <a:t>AIMES DoE-ASCR (DE-FG02-12ER26115</a:t>
            </a:r>
            <a:r>
              <a:rPr lang="en-US" sz="1600" dirty="0" smtClean="0">
                <a:latin typeface="Arial" charset="0"/>
                <a:ea typeface="ＭＳ Ｐゴシック" charset="0"/>
              </a:rPr>
              <a:t>)</a:t>
            </a:r>
          </a:p>
          <a:p>
            <a:pPr lvl="1"/>
            <a:r>
              <a:rPr lang="en-US" sz="1600" dirty="0" err="1" smtClean="0">
                <a:latin typeface="Arial" charset="0"/>
                <a:ea typeface="ＭＳ Ｐゴシック" charset="0"/>
              </a:rPr>
              <a:t>ExTASY</a:t>
            </a:r>
            <a:r>
              <a:rPr lang="en-US" sz="1600" dirty="0" smtClean="0">
                <a:latin typeface="Arial" charset="0"/>
                <a:ea typeface="ＭＳ Ｐゴシック" charset="0"/>
              </a:rPr>
              <a:t> CHE-1265788</a:t>
            </a:r>
            <a:endParaRPr lang="en-US" sz="1600" dirty="0">
              <a:latin typeface="Arial" charset="0"/>
              <a:ea typeface="ＭＳ Ｐゴシック" charset="0"/>
            </a:endParaRPr>
          </a:p>
          <a:p>
            <a:pPr>
              <a:buFontTx/>
              <a:buNone/>
            </a:pPr>
            <a:r>
              <a:rPr lang="en-US" sz="2000" dirty="0">
                <a:latin typeface="Arial" charset="0"/>
                <a:ea typeface="ＭＳ Ｐゴシック" charset="0"/>
                <a:cs typeface="ＭＳ Ｐゴシック" charset="0"/>
              </a:rPr>
              <a:t>Compute Time:</a:t>
            </a:r>
          </a:p>
          <a:p>
            <a:pPr lvl="1"/>
            <a:r>
              <a:rPr lang="en-US" sz="1600" dirty="0">
                <a:latin typeface="Arial" charset="0"/>
                <a:ea typeface="ＭＳ Ｐゴシック" charset="0"/>
              </a:rPr>
              <a:t>NSF </a:t>
            </a:r>
            <a:r>
              <a:rPr lang="en-US" sz="1600" dirty="0" err="1">
                <a:latin typeface="Arial" charset="0"/>
                <a:ea typeface="ＭＳ Ｐゴシック" charset="0"/>
              </a:rPr>
              <a:t>TeraGrid</a:t>
            </a:r>
            <a:r>
              <a:rPr lang="en-US" sz="1600" dirty="0">
                <a:latin typeface="Arial" charset="0"/>
                <a:ea typeface="ＭＳ Ｐゴシック" charset="0"/>
              </a:rPr>
              <a:t> TRAC award TG-MCB090174</a:t>
            </a:r>
          </a:p>
          <a:p>
            <a:pPr lvl="1"/>
            <a:r>
              <a:rPr lang="en-US" sz="1600" dirty="0">
                <a:latin typeface="Arial" charset="0"/>
                <a:ea typeface="ＭＳ Ｐゴシック" charset="0"/>
              </a:rPr>
              <a:t>NSF </a:t>
            </a:r>
            <a:r>
              <a:rPr lang="en-US" sz="1600" dirty="0" err="1">
                <a:latin typeface="Arial" charset="0"/>
                <a:ea typeface="ＭＳ Ｐゴシック" charset="0"/>
              </a:rPr>
              <a:t>FutureGrid</a:t>
            </a:r>
            <a:r>
              <a:rPr lang="en-US" sz="1600" dirty="0">
                <a:latin typeface="Arial" charset="0"/>
                <a:ea typeface="ＭＳ Ｐゴシック" charset="0"/>
              </a:rPr>
              <a:t> Award (No. 42)</a:t>
            </a:r>
          </a:p>
          <a:p>
            <a:pPr>
              <a:buFontTx/>
              <a:buNone/>
            </a:pPr>
            <a:r>
              <a:rPr lang="en-US" sz="2000" dirty="0">
                <a:latin typeface="Arial" charset="0"/>
                <a:ea typeface="ＭＳ Ｐゴシック" charset="0"/>
                <a:cs typeface="ＭＳ Ｐゴシック" charset="0"/>
              </a:rPr>
              <a:t>Recent Past:</a:t>
            </a:r>
          </a:p>
          <a:p>
            <a:pPr lvl="1"/>
            <a:r>
              <a:rPr lang="en-US" sz="1600" dirty="0">
                <a:latin typeface="Arial" charset="0"/>
                <a:ea typeface="ＭＳ Ｐゴシック" charset="0"/>
              </a:rPr>
              <a:t>NSF/LEQSF (2007-10)-CyberRII-01</a:t>
            </a:r>
          </a:p>
          <a:p>
            <a:pPr lvl="1"/>
            <a:r>
              <a:rPr lang="en-US" sz="1600" dirty="0">
                <a:latin typeface="Arial" charset="0"/>
                <a:ea typeface="ＭＳ Ｐゴシック" charset="0"/>
              </a:rPr>
              <a:t>NSF HPCOPS NSF- OCI 0710874 award</a:t>
            </a:r>
          </a:p>
          <a:p>
            <a:pPr lvl="1"/>
            <a:r>
              <a:rPr lang="en-US" sz="1600" dirty="0">
                <a:latin typeface="Arial" charset="0"/>
                <a:ea typeface="ＭＳ Ｐゴシック" charset="0"/>
              </a:rPr>
              <a:t>UK EPSRC (GR/D0766171/1) and e-Science Institute,  UK</a:t>
            </a:r>
          </a:p>
          <a:p>
            <a:pPr lvl="1"/>
            <a:r>
              <a:rPr lang="en-US" sz="1600" dirty="0">
                <a:latin typeface="Arial" charset="0"/>
                <a:ea typeface="ＭＳ Ｐゴシック" charset="0"/>
              </a:rPr>
              <a:t>NSF OCI 1059635</a:t>
            </a:r>
          </a:p>
          <a:p>
            <a:pPr lvl="1"/>
            <a:r>
              <a:rPr lang="en-US" sz="1600" dirty="0">
                <a:latin typeface="Arial" charset="0"/>
                <a:ea typeface="ＭＳ Ｐゴシック" charset="0"/>
              </a:rPr>
              <a:t>NIH Grant Number P20RR016456</a:t>
            </a:r>
          </a:p>
        </p:txBody>
      </p:sp>
    </p:spTree>
    <p:extLst>
      <p:ext uri="{BB962C8B-B14F-4D97-AF65-F5344CB8AC3E}">
        <p14:creationId xmlns:p14="http://schemas.microsoft.com/office/powerpoint/2010/main" val="296265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Challenges: Mapping Tasks </a:t>
            </a:r>
            <a:r>
              <a:rPr lang="en-US" dirty="0">
                <a:latin typeface="Arial" charset="0"/>
                <a:ea typeface="ＭＳ Ｐゴシック" charset="0"/>
                <a:cs typeface="ＭＳ Ｐゴシック" charset="0"/>
              </a:rPr>
              <a:t>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extLst>
      <p:ext uri="{BB962C8B-B14F-4D97-AF65-F5344CB8AC3E}">
        <p14:creationId xmlns:p14="http://schemas.microsoft.com/office/powerpoint/2010/main" val="26947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Content Placeholder 2"/>
          <p:cNvSpPr>
            <a:spLocks noGrp="1"/>
          </p:cNvSpPr>
          <p:nvPr>
            <p:ph idx="1"/>
          </p:nvPr>
        </p:nvSpPr>
        <p:spPr>
          <a:xfrm>
            <a:off x="193268" y="1067305"/>
            <a:ext cx="6197600" cy="5156200"/>
          </a:xfrm>
        </p:spPr>
        <p:txBody>
          <a:bodyPr/>
          <a:lstStyle/>
          <a:p>
            <a:r>
              <a:rPr lang="en-US" dirty="0">
                <a:latin typeface="Arial" charset="0"/>
                <a:ea typeface="ＭＳ Ｐゴシック" charset="0"/>
                <a:cs typeface="ＭＳ Ｐゴシック" charset="0"/>
              </a:rPr>
              <a:t>A Typical </a:t>
            </a:r>
            <a:r>
              <a:rPr lang="ja-JP" altLang="en-US" dirty="0">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Run</a:t>
            </a:r>
            <a:r>
              <a:rPr lang="ja-JP" altLang="en-US" dirty="0">
                <a:latin typeface="Arial" charset="0"/>
                <a:ea typeface="ＭＳ Ｐゴシック" charset="0"/>
                <a:cs typeface="ＭＳ Ｐゴシック" charset="0"/>
              </a:rPr>
              <a:t>”</a:t>
            </a:r>
            <a:endParaRPr lang="en-US" altLang="ja-JP" dirty="0">
              <a:latin typeface="Arial" charset="0"/>
              <a:ea typeface="ＭＳ Ｐゴシック" charset="0"/>
              <a:cs typeface="ＭＳ Ｐゴシック" charset="0"/>
            </a:endParaRPr>
          </a:p>
          <a:p>
            <a:pPr lvl="1"/>
            <a:r>
              <a:rPr lang="en-US" dirty="0">
                <a:latin typeface="Arial" charset="0"/>
                <a:ea typeface="ＭＳ Ｐゴシック" charset="0"/>
              </a:rPr>
              <a:t>210 Simulations (5 x 21 x 2)</a:t>
            </a:r>
          </a:p>
          <a:p>
            <a:pPr lvl="1"/>
            <a:r>
              <a:rPr lang="en-US" dirty="0">
                <a:latin typeface="Arial" charset="0"/>
                <a:ea typeface="ＭＳ Ｐゴシック" charset="0"/>
              </a:rPr>
              <a:t>2400 Cores on </a:t>
            </a:r>
            <a:r>
              <a:rPr lang="en-US" dirty="0" err="1">
                <a:latin typeface="Arial" charset="0"/>
                <a:ea typeface="ＭＳ Ｐゴシック" charset="0"/>
              </a:rPr>
              <a:t>Lonestar</a:t>
            </a:r>
            <a:r>
              <a:rPr lang="en-US" dirty="0">
                <a:latin typeface="Arial" charset="0"/>
                <a:ea typeface="ＭＳ Ｐゴシック" charset="0"/>
              </a:rPr>
              <a:t> for ~21 </a:t>
            </a:r>
            <a:r>
              <a:rPr lang="en-US" dirty="0" err="1">
                <a:latin typeface="Arial" charset="0"/>
                <a:ea typeface="ＭＳ Ｐゴシック" charset="0"/>
              </a:rPr>
              <a:t>hrs</a:t>
            </a:r>
            <a:endParaRPr lang="en-US" dirty="0">
              <a:latin typeface="Arial" charset="0"/>
              <a:ea typeface="ＭＳ Ｐゴシック" charset="0"/>
            </a:endParaRPr>
          </a:p>
          <a:p>
            <a:pPr lvl="1"/>
            <a:r>
              <a:rPr lang="en-US" dirty="0">
                <a:latin typeface="Arial" charset="0"/>
                <a:ea typeface="ＭＳ Ｐゴシック" charset="0"/>
              </a:rPr>
              <a:t>~50,000 SUs</a:t>
            </a:r>
          </a:p>
          <a:p>
            <a:pPr lvl="1"/>
            <a:r>
              <a:rPr lang="en-US" dirty="0">
                <a:latin typeface="Arial" charset="0"/>
                <a:ea typeface="ＭＳ Ｐゴシック" charset="0"/>
              </a:rPr>
              <a:t>~750 GB of output</a:t>
            </a:r>
          </a:p>
          <a:p>
            <a:r>
              <a:rPr lang="en-US" dirty="0">
                <a:latin typeface="Arial" charset="0"/>
                <a:ea typeface="ＭＳ Ｐゴシック" charset="0"/>
                <a:cs typeface="ＭＳ Ｐゴシック" charset="0"/>
              </a:rPr>
              <a:t>Total: </a:t>
            </a:r>
          </a:p>
          <a:p>
            <a:pPr lvl="1"/>
            <a:r>
              <a:rPr lang="en-US" dirty="0">
                <a:latin typeface="Arial" charset="0"/>
                <a:ea typeface="ＭＳ Ｐゴシック" charset="0"/>
              </a:rPr>
              <a:t>10+ Runs (</a:t>
            </a:r>
            <a:r>
              <a:rPr lang="en-US" b="1" dirty="0">
                <a:solidFill>
                  <a:srgbClr val="800000"/>
                </a:solidFill>
                <a:latin typeface="Arial" charset="0"/>
                <a:ea typeface="ＭＳ Ｐゴシック" charset="0"/>
              </a:rPr>
              <a:t>2100</a:t>
            </a:r>
            <a:r>
              <a:rPr lang="en-US" dirty="0">
                <a:latin typeface="Arial" charset="0"/>
                <a:ea typeface="ＭＳ Ｐゴシック" charset="0"/>
              </a:rPr>
              <a:t> simulations)</a:t>
            </a:r>
          </a:p>
          <a:p>
            <a:pPr lvl="1"/>
            <a:r>
              <a:rPr lang="en-US" dirty="0">
                <a:latin typeface="Arial" charset="0"/>
                <a:ea typeface="ＭＳ Ｐゴシック" charset="0"/>
              </a:rPr>
              <a:t>4 Restarts</a:t>
            </a:r>
          </a:p>
          <a:p>
            <a:pPr lvl="1"/>
            <a:r>
              <a:rPr lang="en-US" dirty="0">
                <a:latin typeface="Arial" charset="0"/>
                <a:ea typeface="ＭＳ Ｐゴシック" charset="0"/>
              </a:rPr>
              <a:t>~500,000+ SUs</a:t>
            </a:r>
          </a:p>
          <a:p>
            <a:pPr lvl="1"/>
            <a:r>
              <a:rPr lang="en-US" dirty="0">
                <a:latin typeface="Arial" charset="0"/>
                <a:ea typeface="ＭＳ Ｐゴシック" charset="0"/>
              </a:rPr>
              <a:t>~7.5 TB of output</a:t>
            </a:r>
          </a:p>
        </p:txBody>
      </p:sp>
      <p:sp>
        <p:nvSpPr>
          <p:cNvPr id="33794" name="Title 1"/>
          <p:cNvSpPr>
            <a:spLocks noGrp="1"/>
          </p:cNvSpPr>
          <p:nvPr>
            <p:ph type="title"/>
          </p:nvPr>
        </p:nvSpPr>
        <p:spPr/>
        <p:txBody>
          <a:bodyPr/>
          <a:lstStyle/>
          <a:p>
            <a:r>
              <a:rPr lang="en-US" dirty="0" smtClean="0">
                <a:latin typeface="Arial" charset="0"/>
                <a:ea typeface="ＭＳ Ｐゴシック" charset="0"/>
                <a:cs typeface="ＭＳ Ｐゴシック" charset="0"/>
              </a:rPr>
              <a:t>Setting the Scale</a:t>
            </a:r>
            <a:endParaRPr lang="en-US" dirty="0">
              <a:latin typeface="Arial" charset="0"/>
              <a:ea typeface="ＭＳ Ｐゴシック" charset="0"/>
              <a:cs typeface="ＭＳ Ｐゴシック" charset="0"/>
            </a:endParaRPr>
          </a:p>
        </p:txBody>
      </p:sp>
      <p:pic>
        <p:nvPicPr>
          <p:cNvPr id="33795"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460875" y="1536700"/>
            <a:ext cx="2320925"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b="21776"/>
          <a:stretch>
            <a:fillRect/>
          </a:stretch>
        </p:blipFill>
        <p:spPr bwMode="auto">
          <a:xfrm>
            <a:off x="7500938" y="1403350"/>
            <a:ext cx="1477962"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7366000" y="4940300"/>
            <a:ext cx="1689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57347" rIns="90000" bIns="45000"/>
          <a:lstStyle>
            <a:lvl1pPr eaLnBrk="0" hangingPunct="0">
              <a:tabLst>
                <a:tab pos="723900" algn="l"/>
                <a:tab pos="1447800" algn="l"/>
                <a:tab pos="2171700" algn="l"/>
                <a:tab pos="2895600" algn="l"/>
              </a:tabLst>
              <a:defRPr sz="2400">
                <a:solidFill>
                  <a:schemeClr val="tx1"/>
                </a:solidFill>
                <a:latin typeface="Arial" charset="0"/>
                <a:ea typeface="ＭＳ Ｐゴシック" charset="0"/>
                <a:cs typeface="ＭＳ Ｐゴシック" charset="0"/>
              </a:defRPr>
            </a:lvl1pPr>
            <a:lvl2pPr marL="742950" indent="-285750" eaLnBrk="0" hangingPunct="0">
              <a:tabLst>
                <a:tab pos="723900" algn="l"/>
                <a:tab pos="1447800" algn="l"/>
                <a:tab pos="2171700" algn="l"/>
                <a:tab pos="2895600" algn="l"/>
              </a:tabLst>
              <a:defRPr sz="2400">
                <a:solidFill>
                  <a:schemeClr val="tx1"/>
                </a:solidFill>
                <a:latin typeface="Arial" charset="0"/>
                <a:ea typeface="ＭＳ Ｐゴシック" charset="0"/>
              </a:defRPr>
            </a:lvl2pPr>
            <a:lvl3pPr marL="11430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3pPr>
            <a:lvl4pPr marL="16002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4pPr>
            <a:lvl5pPr marL="20574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9pPr>
          </a:lstStyle>
          <a:p>
            <a:pPr eaLnBrk="1" hangingPunct="1"/>
            <a:r>
              <a:rPr lang="en-US" sz="1400">
                <a:solidFill>
                  <a:srgbClr val="000000"/>
                </a:solidFill>
              </a:rPr>
              <a:t>Felsenfeld&amp;Groudine, </a:t>
            </a:r>
          </a:p>
          <a:p>
            <a:pPr eaLnBrk="1" hangingPunct="1"/>
            <a:r>
              <a:rPr lang="en-US" sz="1400">
                <a:solidFill>
                  <a:srgbClr val="000000"/>
                </a:solidFill>
              </a:rPr>
              <a:t>Nature Jan 2003</a:t>
            </a:r>
          </a:p>
        </p:txBody>
      </p:sp>
      <p:sp>
        <p:nvSpPr>
          <p:cNvPr id="33798" name="Freeform 6"/>
          <p:cNvSpPr>
            <a:spLocks noChangeArrowheads="1"/>
          </p:cNvSpPr>
          <p:nvPr/>
        </p:nvSpPr>
        <p:spPr bwMode="auto">
          <a:xfrm>
            <a:off x="7283450" y="1801813"/>
            <a:ext cx="250825" cy="3041650"/>
          </a:xfrm>
          <a:custGeom>
            <a:avLst/>
            <a:gdLst>
              <a:gd name="T0" fmla="*/ 2147483647 w 1351"/>
              <a:gd name="T1" fmla="*/ 2147483647 h 12831"/>
              <a:gd name="T2" fmla="*/ 2147483647 w 1351"/>
              <a:gd name="T3" fmla="*/ 2147483647 h 12831"/>
              <a:gd name="T4" fmla="*/ 2147483647 w 1351"/>
              <a:gd name="T5" fmla="*/ 2147483647 h 12831"/>
              <a:gd name="T6" fmla="*/ 2147483647 w 1351"/>
              <a:gd name="T7" fmla="*/ 2147483647 h 12831"/>
              <a:gd name="T8" fmla="*/ 0 w 1351"/>
              <a:gd name="T9" fmla="*/ 2147483647 h 12831"/>
              <a:gd name="T10" fmla="*/ 0 w 1351"/>
              <a:gd name="T11" fmla="*/ 2147483647 h 12831"/>
              <a:gd name="T12" fmla="*/ 2147483647 w 1351"/>
              <a:gd name="T13" fmla="*/ 2147483647 h 12831"/>
              <a:gd name="T14" fmla="*/ 2147483647 w 1351"/>
              <a:gd name="T15" fmla="*/ 2147483647 h 12831"/>
              <a:gd name="T16" fmla="*/ 2147483647 w 1351"/>
              <a:gd name="T17" fmla="*/ 2147483647 h 12831"/>
              <a:gd name="T18" fmla="*/ 2147483647 w 1351"/>
              <a:gd name="T19" fmla="*/ 2147483647 h 12831"/>
              <a:gd name="T20" fmla="*/ 0 w 1351"/>
              <a:gd name="T21" fmla="*/ 2147483647 h 12831"/>
              <a:gd name="T22" fmla="*/ 0 w 1351"/>
              <a:gd name="T23" fmla="*/ 2147483647 h 12831"/>
              <a:gd name="T24" fmla="*/ 2147483647 w 1351"/>
              <a:gd name="T25" fmla="*/ 2147483647 h 12831"/>
              <a:gd name="T26" fmla="*/ 2147483647 w 1351"/>
              <a:gd name="T27" fmla="*/ 2147483647 h 12831"/>
              <a:gd name="T28" fmla="*/ 2147483647 w 1351"/>
              <a:gd name="T29" fmla="*/ 2147483647 h 12831"/>
              <a:gd name="T30" fmla="*/ 2147483647 w 1351"/>
              <a:gd name="T31" fmla="*/ 2147483647 h 12831"/>
              <a:gd name="T32" fmla="*/ 2147483647 w 1351"/>
              <a:gd name="T33" fmla="*/ 2147483647 h 12831"/>
              <a:gd name="T34" fmla="*/ 2147483647 w 1351"/>
              <a:gd name="T35" fmla="*/ 2147483647 h 12831"/>
              <a:gd name="T36" fmla="*/ 2147483647 w 1351"/>
              <a:gd name="T37" fmla="*/ 2147483647 h 12831"/>
              <a:gd name="T38" fmla="*/ 2147483647 w 1351"/>
              <a:gd name="T39" fmla="*/ 2147483647 h 12831"/>
              <a:gd name="T40" fmla="*/ 2147483647 w 1351"/>
              <a:gd name="T41" fmla="*/ 2147483647 h 12831"/>
              <a:gd name="T42" fmla="*/ 2147483647 w 1351"/>
              <a:gd name="T43" fmla="*/ 0 h 12831"/>
              <a:gd name="T44" fmla="*/ 2147483647 w 1351"/>
              <a:gd name="T45" fmla="*/ 2147483647 h 12831"/>
              <a:gd name="T46" fmla="*/ 2147483647 w 1351"/>
              <a:gd name="T47" fmla="*/ 2147483647 h 12831"/>
              <a:gd name="T48" fmla="*/ 2147483647 w 1351"/>
              <a:gd name="T49" fmla="*/ 2147483647 h 12831"/>
              <a:gd name="T50" fmla="*/ 2147483647 w 1351"/>
              <a:gd name="T51" fmla="*/ 2147483647 h 12831"/>
              <a:gd name="T52" fmla="*/ 2147483647 w 1351"/>
              <a:gd name="T53" fmla="*/ 0 h 12831"/>
              <a:gd name="T54" fmla="*/ 2147483647 w 1351"/>
              <a:gd name="T55" fmla="*/ 0 h 12831"/>
              <a:gd name="T56" fmla="*/ 2147483647 w 1351"/>
              <a:gd name="T57" fmla="*/ 2147483647 h 12831"/>
              <a:gd name="T58" fmla="*/ 2147483647 w 1351"/>
              <a:gd name="T59" fmla="*/ 2147483647 h 12831"/>
              <a:gd name="T60" fmla="*/ 2147483647 w 1351"/>
              <a:gd name="T61" fmla="*/ 2147483647 h 12831"/>
              <a:gd name="T62" fmla="*/ 2147483647 w 1351"/>
              <a:gd name="T63" fmla="*/ 2147483647 h 12831"/>
              <a:gd name="T64" fmla="*/ 2147483647 w 1351"/>
              <a:gd name="T65" fmla="*/ 2147483647 h 128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p:spPr>
        <p:txBody>
          <a:bodyPr wrap="none" anchor="ctr"/>
          <a:lstStyle/>
          <a:p>
            <a:endParaRPr lang="en-US"/>
          </a:p>
        </p:txBody>
      </p:sp>
      <p:sp>
        <p:nvSpPr>
          <p:cNvPr id="33799" name="AutoShape 7"/>
          <p:cNvSpPr>
            <a:spLocks noChangeArrowheads="1"/>
          </p:cNvSpPr>
          <p:nvPr/>
        </p:nvSpPr>
        <p:spPr bwMode="auto">
          <a:xfrm rot="780000">
            <a:off x="5735638" y="3821113"/>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pic>
        <p:nvPicPr>
          <p:cNvPr id="17" name="Picture 4"/>
          <p:cNvPicPr>
            <a:picLocks noChangeAspect="1" noChangeArrowheads="1"/>
          </p:cNvPicPr>
          <p:nvPr/>
        </p:nvPicPr>
        <p:blipFill>
          <a:blip r:embed="rId4" cstate="print"/>
          <a:srcRect/>
          <a:stretch>
            <a:fillRect/>
          </a:stretch>
        </p:blipFill>
        <p:spPr bwMode="auto">
          <a:xfrm>
            <a:off x="863600" y="4698962"/>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4"/>
          <p:cNvPicPr>
            <a:picLocks noChangeAspect="1" noChangeArrowheads="1"/>
          </p:cNvPicPr>
          <p:nvPr/>
        </p:nvPicPr>
        <p:blipFill>
          <a:blip r:embed="rId5" cstate="print"/>
          <a:srcRect/>
          <a:stretch>
            <a:fillRect/>
          </a:stretch>
        </p:blipFill>
        <p:spPr bwMode="auto">
          <a:xfrm>
            <a:off x="1016000" y="4851362"/>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Straight Arrow Connector 19"/>
          <p:cNvCxnSpPr/>
          <p:nvPr/>
        </p:nvCxnSpPr>
        <p:spPr>
          <a:xfrm>
            <a:off x="4038600" y="5867400"/>
            <a:ext cx="1651000" cy="127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Picture 2" descr="http://radical.rutgers.edu/tmp/2012/07/header_01.png"/>
          <p:cNvPicPr>
            <a:picLocks noChangeAspect="1" noChangeArrowheads="1"/>
          </p:cNvPicPr>
          <p:nvPr/>
        </p:nvPicPr>
        <p:blipFill rotWithShape="1">
          <a:blip r:embed="rId6" cstate="print">
            <a:extLst/>
          </a:blip>
          <a:srcRect t="6612" r="77171" b="8570"/>
          <a:stretch/>
        </p:blipFill>
        <p:spPr bwMode="auto">
          <a:xfrm>
            <a:off x="5854700" y="5003800"/>
            <a:ext cx="1943656" cy="1892300"/>
          </a:xfrm>
          <a:prstGeom prst="ellipse">
            <a:avLst/>
          </a:prstGeom>
          <a:ln>
            <a:noFill/>
          </a:ln>
          <a:effectLst>
            <a:softEdge rad="112500"/>
          </a:effectLst>
          <a:extLst/>
        </p:spPr>
      </p:pic>
      <p:sp>
        <p:nvSpPr>
          <p:cNvPr id="33804" name="AutoShape 7"/>
          <p:cNvSpPr>
            <a:spLocks noChangeArrowheads="1"/>
          </p:cNvSpPr>
          <p:nvPr/>
        </p:nvSpPr>
        <p:spPr bwMode="auto">
          <a:xfrm rot="-7816330">
            <a:off x="5375276" y="4405312"/>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27463850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sz="2800" dirty="0" smtClean="0">
                <a:latin typeface="Arial" charset="0"/>
                <a:ea typeface="ＭＳ Ｐゴシック" charset="0"/>
                <a:cs typeface="ＭＳ Ｐゴシック" charset="0"/>
              </a:rPr>
              <a:t>From Many Simulations to Complex Applications </a:t>
            </a:r>
            <a:endParaRPr lang="en-US" sz="2800"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0"/>
            <a:ext cx="8229600" cy="2174875"/>
          </a:xfrm>
        </p:spPr>
        <p:txBody>
          <a:bodyPr/>
          <a:lstStyle/>
          <a:p>
            <a:pPr marL="342900" lvl="1" indent="-342900">
              <a:buFontTx/>
              <a:buChar char="•"/>
            </a:pPr>
            <a:r>
              <a:rPr lang="en-US" sz="2000" dirty="0">
                <a:solidFill>
                  <a:schemeClr val="tx1"/>
                </a:solidFill>
              </a:rPr>
              <a:t>Starting from uncoupled heterogeneous </a:t>
            </a:r>
            <a:r>
              <a:rPr lang="en-US" sz="2000" dirty="0" smtClean="0">
                <a:solidFill>
                  <a:schemeClr val="tx1"/>
                </a:solidFill>
              </a:rPr>
              <a:t>simulations, </a:t>
            </a:r>
            <a:r>
              <a:rPr lang="en-US" sz="2000" dirty="0">
                <a:solidFill>
                  <a:schemeClr val="tx1"/>
                </a:solidFill>
              </a:rPr>
              <a:t>varying levels of coordination and dependency can be gradually added and “tuned</a:t>
            </a:r>
            <a:r>
              <a:rPr lang="en-US" sz="2000" dirty="0" smtClean="0">
                <a:solidFill>
                  <a:schemeClr val="tx1"/>
                </a:solidFill>
              </a:rPr>
              <a:t>”</a:t>
            </a:r>
          </a:p>
          <a:p>
            <a:pPr lvl="1"/>
            <a:r>
              <a:rPr lang="en-US" altLang="ja-JP" sz="2000" dirty="0"/>
              <a:t>Homogeneous/Heterogeneous</a:t>
            </a:r>
          </a:p>
          <a:p>
            <a:pPr lvl="2">
              <a:buFontTx/>
              <a:buChar char="–"/>
            </a:pPr>
            <a:r>
              <a:rPr lang="en-US" altLang="ja-JP" sz="2000" dirty="0"/>
              <a:t>Complexity of simulation-resources mapping </a:t>
            </a:r>
          </a:p>
          <a:p>
            <a:pPr lvl="1"/>
            <a:r>
              <a:rPr lang="en-US" sz="2000" dirty="0"/>
              <a:t>Coupling between simulations </a:t>
            </a:r>
          </a:p>
          <a:p>
            <a:pPr lvl="2">
              <a:buFontTx/>
              <a:buChar char="–"/>
            </a:pPr>
            <a:r>
              <a:rPr lang="en-US" sz="2000" dirty="0"/>
              <a:t>Different coordination mechanism</a:t>
            </a:r>
          </a:p>
          <a:p>
            <a:pPr lvl="1"/>
            <a:r>
              <a:rPr lang="en-US" sz="2000" dirty="0" smtClean="0"/>
              <a:t>Dependencies</a:t>
            </a:r>
            <a:endParaRPr lang="en-US" sz="2000" dirty="0"/>
          </a:p>
          <a:p>
            <a:pPr lvl="2">
              <a:buFontTx/>
              <a:buChar char="–"/>
            </a:pPr>
            <a:r>
              <a:rPr lang="en-US" sz="2000" dirty="0"/>
              <a:t>Constraints, scheduling, data transfer</a:t>
            </a:r>
          </a:p>
          <a:p>
            <a:pPr marL="342900" lvl="1" indent="-342900">
              <a:buFontTx/>
              <a:buChar char="•"/>
            </a:pPr>
            <a:endParaRPr lang="en-US" sz="2000" dirty="0" smtClean="0">
              <a:solidFill>
                <a:schemeClr val="tx1"/>
              </a:solidFill>
            </a:endParaRPr>
          </a:p>
          <a:p>
            <a:pPr marL="0" indent="0">
              <a:buNone/>
            </a:pPr>
            <a:endParaRPr lang="en-US" dirty="0">
              <a:latin typeface="Arial" charset="0"/>
              <a:ea typeface="ＭＳ Ｐゴシック" charset="0"/>
            </a:endParaRPr>
          </a:p>
        </p:txBody>
      </p:sp>
      <p:sp>
        <p:nvSpPr>
          <p:cNvPr id="13315" name="Content Placeholder 2"/>
          <p:cNvSpPr txBox="1">
            <a:spLocks/>
          </p:cNvSpPr>
          <p:nvPr/>
        </p:nvSpPr>
        <p:spPr bwMode="auto">
          <a:xfrm>
            <a:off x="629397" y="4162425"/>
            <a:ext cx="7646258"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914400" lvl="2" indent="0">
              <a:spcBef>
                <a:spcPct val="20000"/>
              </a:spcBef>
            </a:pPr>
            <a:endParaRPr lang="en-US" sz="2000" dirty="0" smtClean="0"/>
          </a:p>
          <a:p>
            <a:pPr marL="342900" lvl="1" indent="-342900">
              <a:spcBef>
                <a:spcPct val="20000"/>
              </a:spcBef>
              <a:buFont typeface="Arial"/>
              <a:buChar char="•"/>
            </a:pPr>
            <a:r>
              <a:rPr lang="en-US" sz="2000" dirty="0"/>
              <a:t>Depending upon the above properties, the importance </a:t>
            </a:r>
            <a:r>
              <a:rPr lang="en-US" sz="2000" dirty="0" smtClean="0"/>
              <a:t>and feasibility of </a:t>
            </a:r>
            <a:r>
              <a:rPr lang="en-US" sz="2000" dirty="0"/>
              <a:t>distribution </a:t>
            </a:r>
            <a:r>
              <a:rPr lang="en-US" sz="2000" dirty="0" smtClean="0"/>
              <a:t>varies</a:t>
            </a:r>
            <a:endParaRPr lang="en-US" sz="2000" dirty="0"/>
          </a:p>
          <a:p>
            <a:pPr>
              <a:spcBef>
                <a:spcPct val="20000"/>
              </a:spcBef>
              <a:buFontTx/>
              <a:buChar char="–"/>
            </a:pPr>
            <a:endParaRPr lang="en-US" sz="2000" dirty="0"/>
          </a:p>
        </p:txBody>
      </p:sp>
      <p:cxnSp>
        <p:nvCxnSpPr>
          <p:cNvPr id="3" name="Straight Arrow Connector 2"/>
          <p:cNvCxnSpPr/>
          <p:nvPr/>
        </p:nvCxnSpPr>
        <p:spPr>
          <a:xfrm flipH="1" flipV="1">
            <a:off x="7377200" y="201732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405650" y="3471476"/>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8110625" y="273487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7404188" y="2169726"/>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D</a:t>
            </a:r>
          </a:p>
        </p:txBody>
      </p:sp>
      <p:sp>
        <p:nvSpPr>
          <p:cNvPr id="13320" name="Content Placeholder 2"/>
          <p:cNvSpPr txBox="1">
            <a:spLocks/>
          </p:cNvSpPr>
          <p:nvPr/>
        </p:nvSpPr>
        <p:spPr bwMode="auto">
          <a:xfrm>
            <a:off x="8367800" y="3485764"/>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4115859"/>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extLst>
      <p:ext uri="{BB962C8B-B14F-4D97-AF65-F5344CB8AC3E}">
        <p14:creationId xmlns:p14="http://schemas.microsoft.com/office/powerpoint/2010/main" val="1219538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Distributed Extreme Scale Computing?</a:t>
            </a:r>
            <a:endParaRPr lang="en-US" dirty="0"/>
          </a:p>
        </p:txBody>
      </p:sp>
      <p:sp>
        <p:nvSpPr>
          <p:cNvPr id="4" name="Content Placeholder 3"/>
          <p:cNvSpPr>
            <a:spLocks noGrp="1"/>
          </p:cNvSpPr>
          <p:nvPr>
            <p:ph idx="1"/>
          </p:nvPr>
        </p:nvSpPr>
        <p:spPr>
          <a:xfrm>
            <a:off x="212662" y="984593"/>
            <a:ext cx="8694574" cy="4876382"/>
          </a:xfrm>
        </p:spPr>
        <p:txBody>
          <a:bodyPr/>
          <a:lstStyle/>
          <a:p>
            <a:r>
              <a:rPr lang="en-US" dirty="0" smtClean="0"/>
              <a:t>Support new science and new usage modes</a:t>
            </a:r>
          </a:p>
          <a:p>
            <a:pPr lvl="1"/>
            <a:r>
              <a:rPr lang="en-US" sz="2000" dirty="0"/>
              <a:t>Different modes of </a:t>
            </a:r>
            <a:r>
              <a:rPr lang="en-US" sz="2000" dirty="0" smtClean="0"/>
              <a:t>extreme-scale computing</a:t>
            </a:r>
          </a:p>
          <a:p>
            <a:pPr lvl="2"/>
            <a:r>
              <a:rPr lang="en-US" sz="2000" dirty="0" smtClean="0"/>
              <a:t>Coupling X-flops </a:t>
            </a:r>
            <a:r>
              <a:rPr lang="en-US" sz="2000" dirty="0"/>
              <a:t>of computing with </a:t>
            </a:r>
            <a:r>
              <a:rPr lang="en-US" sz="2000" dirty="0" smtClean="0"/>
              <a:t>X-bytes </a:t>
            </a:r>
            <a:r>
              <a:rPr lang="en-US" sz="2000" dirty="0"/>
              <a:t>of </a:t>
            </a:r>
            <a:r>
              <a:rPr lang="en-US" sz="2000" dirty="0" smtClean="0"/>
              <a:t>data</a:t>
            </a:r>
          </a:p>
          <a:p>
            <a:pPr marL="912812" lvl="1" indent="-381000">
              <a:lnSpc>
                <a:spcPct val="80000"/>
              </a:lnSpc>
              <a:spcAft>
                <a:spcPts val="1000"/>
              </a:spcAft>
            </a:pPr>
            <a:r>
              <a:rPr lang="en-US" sz="2000" dirty="0" smtClean="0"/>
              <a:t>L</a:t>
            </a:r>
            <a:r>
              <a:rPr lang="en" sz="2000" dirty="0" smtClean="0"/>
              <a:t>arge</a:t>
            </a:r>
            <a:r>
              <a:rPr lang="en" sz="2000" dirty="0"/>
              <a:t>-scale simulations</a:t>
            </a:r>
            <a:r>
              <a:rPr lang="en-US" sz="2000" dirty="0"/>
              <a:t> integrated with distributed </a:t>
            </a:r>
            <a:r>
              <a:rPr lang="en" sz="2000" dirty="0"/>
              <a:t>big-data </a:t>
            </a:r>
            <a:r>
              <a:rPr lang="en-US" sz="2000" dirty="0"/>
              <a:t>analysis (ATLAS, HEP)</a:t>
            </a:r>
          </a:p>
          <a:p>
            <a:pPr marL="912812" lvl="1" indent="-381000">
              <a:lnSpc>
                <a:spcPct val="80000"/>
              </a:lnSpc>
              <a:spcAft>
                <a:spcPts val="1000"/>
              </a:spcAft>
            </a:pPr>
            <a:r>
              <a:rPr lang="en-US" sz="2000" dirty="0"/>
              <a:t>R</a:t>
            </a:r>
            <a:r>
              <a:rPr lang="en" sz="2000" dirty="0"/>
              <a:t>eal-time computing</a:t>
            </a:r>
            <a:r>
              <a:rPr lang="en-US" sz="2000" dirty="0"/>
              <a:t> coupled with distributed data from </a:t>
            </a:r>
            <a:r>
              <a:rPr lang="en" sz="2000" dirty="0"/>
              <a:t> scientific experiments </a:t>
            </a:r>
            <a:r>
              <a:rPr lang="en-US" sz="2000" dirty="0"/>
              <a:t>(LSST, SKA</a:t>
            </a:r>
            <a:r>
              <a:rPr lang="en-US" sz="2000" dirty="0" smtClean="0"/>
              <a:t>)</a:t>
            </a:r>
          </a:p>
          <a:p>
            <a:r>
              <a:rPr lang="en-US" dirty="0"/>
              <a:t>Support the “long tail of science”</a:t>
            </a:r>
            <a:endParaRPr lang="en-US" sz="1600" dirty="0"/>
          </a:p>
          <a:p>
            <a:endParaRPr lang="en-US" dirty="0" smtClean="0"/>
          </a:p>
          <a:p>
            <a:r>
              <a:rPr lang="en-US" dirty="0" smtClean="0"/>
              <a:t>New execution modes for efficient and effective utilization of  collective set of  resources</a:t>
            </a:r>
          </a:p>
          <a:p>
            <a:pPr lvl="1"/>
            <a:r>
              <a:rPr lang="en-US" sz="2000" dirty="0" smtClean="0"/>
              <a:t>Offload workloads </a:t>
            </a:r>
            <a:r>
              <a:rPr lang="en-US" sz="2000" dirty="0"/>
              <a:t>from</a:t>
            </a:r>
            <a:r>
              <a:rPr lang="en" sz="2000" dirty="0"/>
              <a:t> leadership </a:t>
            </a:r>
            <a:r>
              <a:rPr lang="en-US" sz="2000" dirty="0" smtClean="0"/>
              <a:t>to </a:t>
            </a:r>
            <a:r>
              <a:rPr lang="en" sz="2000" dirty="0" smtClean="0"/>
              <a:t>less </a:t>
            </a:r>
            <a:r>
              <a:rPr lang="en" sz="2000" dirty="0"/>
              <a:t>powerful </a:t>
            </a:r>
            <a:r>
              <a:rPr lang="en" sz="2000" dirty="0" smtClean="0"/>
              <a:t>machines</a:t>
            </a:r>
            <a:endParaRPr lang="en-US" sz="2000" dirty="0" smtClean="0"/>
          </a:p>
          <a:p>
            <a:pPr lvl="1"/>
            <a:r>
              <a:rPr lang="en-US" sz="2000" dirty="0" err="1" smtClean="0"/>
              <a:t>Onload</a:t>
            </a:r>
            <a:r>
              <a:rPr lang="en-US" sz="2000" dirty="0" smtClean="0"/>
              <a:t> workloads from distributed systems onto leadership</a:t>
            </a:r>
          </a:p>
          <a:p>
            <a:pPr lvl="2"/>
            <a:r>
              <a:rPr lang="en-US" sz="2000" dirty="0" smtClean="0"/>
              <a:t>Strategically and synergistically, not competitively</a:t>
            </a:r>
          </a:p>
          <a:p>
            <a:endParaRPr lang="en-US" dirty="0" smtClean="0"/>
          </a:p>
        </p:txBody>
      </p:sp>
    </p:spTree>
    <p:extLst>
      <p:ext uri="{BB962C8B-B14F-4D97-AF65-F5344CB8AC3E}">
        <p14:creationId xmlns:p14="http://schemas.microsoft.com/office/powerpoint/2010/main" val="1523710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319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t" anchorCtr="0">
            <a:noAutofit/>
          </a:bodyPr>
          <a:lstStyle/>
          <a:p>
            <a:pPr algn="just"/>
            <a:r>
              <a:rPr lang="en-US" dirty="0" smtClean="0"/>
              <a:t>Extreme Scale </a:t>
            </a:r>
            <a:r>
              <a:rPr lang="en" dirty="0" smtClean="0"/>
              <a:t>Distributed </a:t>
            </a:r>
            <a:r>
              <a:rPr lang="en" dirty="0"/>
              <a:t>Computing </a:t>
            </a:r>
            <a:r>
              <a:rPr lang="en-US" dirty="0" smtClean="0"/>
              <a:t>in </a:t>
            </a:r>
            <a:r>
              <a:rPr lang="en" dirty="0" smtClean="0"/>
              <a:t>2013</a:t>
            </a:r>
            <a:endParaRPr lang="en" dirty="0"/>
          </a:p>
        </p:txBody>
      </p:sp>
      <p:sp>
        <p:nvSpPr>
          <p:cNvPr id="30" name="Shape 30"/>
          <p:cNvSpPr txBox="1">
            <a:spLocks noGrp="1"/>
          </p:cNvSpPr>
          <p:nvPr>
            <p:ph idx="1"/>
          </p:nvPr>
        </p:nvSpPr>
        <p:spPr>
          <a:xfrm>
            <a:off x="304799" y="982133"/>
            <a:ext cx="8574609" cy="4931983"/>
          </a:xfrm>
          <a:prstGeom prst="rect">
            <a:avLst/>
          </a:prstGeom>
        </p:spPr>
        <p:txBody>
          <a:bodyPr lIns="91425" tIns="91425" rIns="91425" bIns="91425" anchor="t" anchorCtr="0">
            <a:noAutofit/>
          </a:bodyPr>
          <a:lstStyle/>
          <a:p>
            <a:pPr>
              <a:lnSpc>
                <a:spcPct val="90000"/>
              </a:lnSpc>
            </a:pPr>
            <a:r>
              <a:rPr lang="en-US" dirty="0" smtClean="0"/>
              <a:t>First generation of DC characterized by “gluing it” together</a:t>
            </a:r>
          </a:p>
          <a:p>
            <a:pPr marL="750888" lvl="2" indent="-342900">
              <a:lnSpc>
                <a:spcPct val="90000"/>
              </a:lnSpc>
              <a:spcBef>
                <a:spcPts val="1200"/>
              </a:spcBef>
              <a:buFont typeface="Lucida Grande"/>
              <a:buChar char="－"/>
            </a:pPr>
            <a:r>
              <a:rPr lang="en-US" sz="2000" dirty="0" smtClean="0">
                <a:latin typeface="Arial" charset="0"/>
                <a:ea typeface="ＭＳ Ｐゴシック" charset="0"/>
              </a:rPr>
              <a:t>Many </a:t>
            </a:r>
            <a:r>
              <a:rPr lang="en-US" sz="2000" dirty="0">
                <a:latin typeface="Arial" charset="0"/>
                <a:ea typeface="ＭＳ Ｐゴシック" charset="0"/>
              </a:rPr>
              <a:t>local solutions, lack of </a:t>
            </a:r>
            <a:r>
              <a:rPr lang="en-US" sz="2000" dirty="0" smtClean="0">
                <a:latin typeface="Arial" charset="0"/>
                <a:ea typeface="ＭＳ Ｐゴシック" charset="0"/>
              </a:rPr>
              <a:t>end</a:t>
            </a:r>
            <a:r>
              <a:rPr lang="en-US" sz="2000" dirty="0">
                <a:latin typeface="Arial" charset="0"/>
                <a:ea typeface="ＭＳ Ｐゴシック" charset="0"/>
              </a:rPr>
              <a:t>-to</a:t>
            </a:r>
            <a:r>
              <a:rPr lang="en-US" sz="2000" dirty="0" smtClean="0">
                <a:latin typeface="Arial" charset="0"/>
                <a:ea typeface="ＭＳ Ｐゴシック" charset="0"/>
              </a:rPr>
              <a:t>-end solutions</a:t>
            </a:r>
          </a:p>
          <a:p>
            <a:pPr marL="407988" lvl="2" indent="0">
              <a:lnSpc>
                <a:spcPct val="90000"/>
              </a:lnSpc>
              <a:spcBef>
                <a:spcPts val="1200"/>
              </a:spcBef>
              <a:buNone/>
            </a:pPr>
            <a:endParaRPr lang="en-US" sz="2000" dirty="0"/>
          </a:p>
          <a:p>
            <a:pPr>
              <a:lnSpc>
                <a:spcPct val="90000"/>
              </a:lnSpc>
            </a:pPr>
            <a:r>
              <a:rPr lang="en-US" dirty="0">
                <a:latin typeface="Arial" charset="0"/>
                <a:ea typeface="ＭＳ Ｐゴシック" charset="0"/>
              </a:rPr>
              <a:t>Inability to reason about </a:t>
            </a:r>
            <a:r>
              <a:rPr lang="en-US" dirty="0" err="1">
                <a:latin typeface="Arial" charset="0"/>
                <a:ea typeface="ＭＳ Ｐゴシック" charset="0"/>
              </a:rPr>
              <a:t>spatio</a:t>
            </a:r>
            <a:r>
              <a:rPr lang="en-US" dirty="0">
                <a:latin typeface="Arial" charset="0"/>
                <a:ea typeface="ＭＳ Ｐゴシック" charset="0"/>
              </a:rPr>
              <a:t>-temporal execution properties</a:t>
            </a:r>
          </a:p>
          <a:p>
            <a:pPr lvl="1">
              <a:lnSpc>
                <a:spcPct val="110000"/>
              </a:lnSpc>
            </a:pPr>
            <a:r>
              <a:rPr lang="en-US" sz="2000" dirty="0">
                <a:latin typeface="Arial" charset="0"/>
                <a:ea typeface="ＭＳ Ｐゴシック" charset="0"/>
              </a:rPr>
              <a:t>Given a </a:t>
            </a:r>
            <a:r>
              <a:rPr lang="en-US" sz="2000" i="1" dirty="0">
                <a:latin typeface="Arial" charset="0"/>
                <a:ea typeface="ＭＳ Ｐゴシック" charset="0"/>
              </a:rPr>
              <a:t>general</a:t>
            </a:r>
            <a:r>
              <a:rPr lang="en-US" sz="2000" dirty="0">
                <a:latin typeface="Arial" charset="0"/>
                <a:ea typeface="ＭＳ Ｐゴシック" charset="0"/>
              </a:rPr>
              <a:t> workload there is an inability to estimate how long a workload will take? And where (and why) it will execute? </a:t>
            </a:r>
          </a:p>
          <a:p>
            <a:pPr lvl="1">
              <a:lnSpc>
                <a:spcPct val="110000"/>
              </a:lnSpc>
            </a:pPr>
            <a:r>
              <a:rPr lang="en-US" sz="2000" dirty="0">
                <a:latin typeface="Arial" charset="0"/>
                <a:ea typeface="ＭＳ Ｐゴシック" charset="0"/>
              </a:rPr>
              <a:t>Complete absence of analytical models of applications, infrastructure </a:t>
            </a:r>
          </a:p>
          <a:p>
            <a:pPr lvl="2">
              <a:lnSpc>
                <a:spcPct val="110000"/>
              </a:lnSpc>
            </a:pPr>
            <a:r>
              <a:rPr lang="en-US" sz="2000" dirty="0">
                <a:latin typeface="Arial" charset="0"/>
                <a:ea typeface="ＭＳ Ｐゴシック" charset="0"/>
              </a:rPr>
              <a:t>And we do not know how wrong our estimates would be</a:t>
            </a:r>
            <a:r>
              <a:rPr lang="en-US" sz="2000" dirty="0" smtClean="0">
                <a:latin typeface="Arial" charset="0"/>
                <a:ea typeface="ＭＳ Ｐゴシック" charset="0"/>
              </a:rPr>
              <a:t>!</a:t>
            </a:r>
          </a:p>
          <a:p>
            <a:pPr marL="914400" lvl="2" indent="0">
              <a:lnSpc>
                <a:spcPct val="110000"/>
              </a:lnSpc>
              <a:buNone/>
            </a:pPr>
            <a:endParaRPr lang="en-US" sz="2000" dirty="0">
              <a:latin typeface="Arial" charset="0"/>
              <a:ea typeface="ＭＳ Ｐゴシック" charset="0"/>
            </a:endParaRPr>
          </a:p>
          <a:p>
            <a:pPr marL="0" indent="-455612">
              <a:lnSpc>
                <a:spcPct val="90000"/>
              </a:lnSpc>
            </a:pPr>
            <a:r>
              <a:rPr lang="en-US" dirty="0" smtClean="0">
                <a:latin typeface="Arial" charset="0"/>
                <a:ea typeface="ＭＳ Ｐゴシック" charset="0"/>
              </a:rPr>
              <a:t>We </a:t>
            </a:r>
            <a:r>
              <a:rPr lang="en-US" dirty="0">
                <a:latin typeface="Arial" charset="0"/>
                <a:ea typeface="ＭＳ Ｐゴシック" charset="0"/>
              </a:rPr>
              <a:t>are still learning how to architect large-scale </a:t>
            </a:r>
            <a:r>
              <a:rPr lang="en-US" dirty="0" smtClean="0">
                <a:latin typeface="Arial" charset="0"/>
                <a:ea typeface="ＭＳ Ｐゴシック" charset="0"/>
              </a:rPr>
              <a:t>systems</a:t>
            </a:r>
          </a:p>
          <a:p>
            <a:pPr marL="863600" lvl="2" indent="-455612">
              <a:lnSpc>
                <a:spcPct val="80000"/>
              </a:lnSpc>
              <a:buFont typeface="Lucida Grande"/>
              <a:buChar char="－"/>
            </a:pPr>
            <a:r>
              <a:rPr lang="en-US" sz="2000" dirty="0" smtClean="0"/>
              <a:t>Scaling </a:t>
            </a:r>
            <a:r>
              <a:rPr lang="en-US" sz="2000" dirty="0"/>
              <a:t>remains difficult for </a:t>
            </a:r>
            <a:r>
              <a:rPr lang="en-US" sz="2000" i="1" dirty="0"/>
              <a:t>individual</a:t>
            </a:r>
            <a:r>
              <a:rPr lang="en-US" sz="2000" dirty="0"/>
              <a:t> scientists </a:t>
            </a:r>
            <a:endParaRPr lang="en-US" sz="2000" dirty="0" smtClean="0"/>
          </a:p>
          <a:p>
            <a:pPr marL="1373187" lvl="3" indent="-455612">
              <a:lnSpc>
                <a:spcPct val="80000"/>
              </a:lnSpc>
              <a:buFont typeface="Arial"/>
              <a:buChar char="•"/>
            </a:pPr>
            <a:r>
              <a:rPr lang="en-US" sz="2000" dirty="0" smtClean="0"/>
              <a:t>&lt; 1% can </a:t>
            </a:r>
            <a:r>
              <a:rPr lang="en-US" sz="2000" dirty="0"/>
              <a:t>do O(100) </a:t>
            </a:r>
            <a:r>
              <a:rPr lang="en-US" sz="2000" dirty="0" smtClean="0"/>
              <a:t>tasks of </a:t>
            </a:r>
            <a:r>
              <a:rPr lang="en-US" sz="2000" dirty="0"/>
              <a:t>O(10GB) over O(10) nodes</a:t>
            </a:r>
          </a:p>
          <a:p>
            <a:pPr marL="750888" lvl="2" indent="-342900">
              <a:lnSpc>
                <a:spcPct val="80000"/>
              </a:lnSpc>
              <a:spcBef>
                <a:spcPts val="1200"/>
              </a:spcBef>
              <a:buFont typeface="Lucida Grande"/>
              <a:buChar char="－"/>
            </a:pPr>
            <a:r>
              <a:rPr lang="en-US" sz="2000" dirty="0" smtClean="0">
                <a:latin typeface="Arial" charset="0"/>
                <a:ea typeface="ＭＳ Ｐゴシック" charset="0"/>
              </a:rPr>
              <a:t>Macroscopic </a:t>
            </a:r>
            <a:r>
              <a:rPr lang="en-US" sz="2000" dirty="0" err="1">
                <a:latin typeface="Arial" charset="0"/>
                <a:ea typeface="ＭＳ Ｐゴシック" charset="0"/>
              </a:rPr>
              <a:t>vs</a:t>
            </a:r>
            <a:r>
              <a:rPr lang="en-US" sz="2000" dirty="0">
                <a:latin typeface="Arial" charset="0"/>
                <a:ea typeface="ＭＳ Ｐゴシック" charset="0"/>
              </a:rPr>
              <a:t> microscopic theory of distributed systems</a:t>
            </a:r>
            <a:r>
              <a:rPr lang="en-US" sz="2000" dirty="0" smtClean="0">
                <a:latin typeface="Arial" charset="0"/>
                <a:ea typeface="ＭＳ Ｐゴシック" charset="0"/>
              </a:rPr>
              <a:t>!</a:t>
            </a:r>
          </a:p>
          <a:p>
            <a:pPr marL="1260475" lvl="3" indent="-342900">
              <a:lnSpc>
                <a:spcPct val="80000"/>
              </a:lnSpc>
              <a:spcBef>
                <a:spcPts val="1200"/>
              </a:spcBef>
              <a:buFont typeface="Lucida Grande"/>
              <a:buChar char="－"/>
            </a:pPr>
            <a:r>
              <a:rPr lang="en-US" sz="2000" dirty="0" smtClean="0">
                <a:latin typeface="Arial" charset="0"/>
                <a:ea typeface="ＭＳ Ｐゴシック" charset="0"/>
              </a:rPr>
              <a:t>Missing principles and practice of “systems in the large” </a:t>
            </a:r>
          </a:p>
          <a:p>
            <a:pPr marL="917575" lvl="3" indent="0">
              <a:lnSpc>
                <a:spcPct val="90000"/>
              </a:lnSpc>
              <a:spcBef>
                <a:spcPts val="1200"/>
              </a:spcBef>
              <a:buNone/>
            </a:pPr>
            <a:endParaRPr lang="en-US" sz="2000" dirty="0"/>
          </a:p>
        </p:txBody>
      </p:sp>
    </p:spTree>
    <p:extLst>
      <p:ext uri="{BB962C8B-B14F-4D97-AF65-F5344CB8AC3E}">
        <p14:creationId xmlns:p14="http://schemas.microsoft.com/office/powerpoint/2010/main" val="10655687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17230</TotalTime>
  <Words>4193</Words>
  <Application>Microsoft Macintosh PowerPoint</Application>
  <PresentationFormat>On-screen Show (4:3)</PresentationFormat>
  <Paragraphs>489</Paragraphs>
  <Slides>43</Slides>
  <Notes>25</Notes>
  <HiddenSlides>2</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RU_Template_Verdana_G</vt:lpstr>
      <vt:lpstr>1_RU_Template_Verdana_G</vt:lpstr>
      <vt:lpstr>Abstractions, Models and Implementations  for Scalable Approaches to Many Simulations </vt:lpstr>
      <vt:lpstr>Outline</vt:lpstr>
      <vt:lpstr>“Many Simulations” Pathway to Extreme Scale</vt:lpstr>
      <vt:lpstr>PowerPoint Presentation</vt:lpstr>
      <vt:lpstr>Setting the Scale</vt:lpstr>
      <vt:lpstr>From Many Simulations to Complex Applications </vt:lpstr>
      <vt:lpstr>Why Distributed Extreme Scale Computing?</vt:lpstr>
      <vt:lpstr>A Pore Man’s View of the TeraGrid/XSEDE</vt:lpstr>
      <vt:lpstr>Extreme Scale Distributed Computing in 2013</vt:lpstr>
      <vt:lpstr>DEC in Relation to “Traditional” EC</vt:lpstr>
      <vt:lpstr>DEC Some Common Requirements</vt:lpstr>
      <vt:lpstr>PowerPoint Presentation</vt:lpstr>
      <vt:lpstr>Pilot Abstractions</vt:lpstr>
      <vt:lpstr>Introduction to Pilot-Abstraction (2)</vt:lpstr>
      <vt:lpstr> Landscape of Pilot-Job Systems </vt:lpstr>
      <vt:lpstr>P* Model: Elements, Characteristics and API</vt:lpstr>
      <vt:lpstr>BigJob: Architecture</vt:lpstr>
      <vt:lpstr>“Coarse-Grained” BigJob Performance</vt:lpstr>
      <vt:lpstr>BigJob: (Partial) Usage on XSEDE Machines  </vt:lpstr>
      <vt:lpstr>SAGA: Interoperability Layer for BigJob</vt:lpstr>
      <vt:lpstr>SAGA Schematic</vt:lpstr>
      <vt:lpstr>SAGA: Interoperability layer upon which other tools and applications are built </vt:lpstr>
      <vt:lpstr>Async Replica-Exchange Library</vt:lpstr>
      <vt:lpstr>Async Replica-Exchange Library</vt:lpstr>
      <vt:lpstr>PowerPoint Presentation</vt:lpstr>
      <vt:lpstr>PowerPoint Presentation</vt:lpstr>
      <vt:lpstr>HT-HPC on Kraken 126 ensembles, each of 192 cores = 24192 cores </vt:lpstr>
      <vt:lpstr>Scale-Out/Across</vt:lpstr>
      <vt:lpstr>Scalable, Extensible HT Binding Energy Calculation</vt:lpstr>
      <vt:lpstr>PowerPoint Presentation</vt:lpstr>
      <vt:lpstr>NGMW Functional Aims and Requirements</vt:lpstr>
      <vt:lpstr>Towards NGMW for DEC</vt:lpstr>
      <vt:lpstr>NGMW Schematic</vt:lpstr>
      <vt:lpstr>NGMW Schematic</vt:lpstr>
      <vt:lpstr>NGMW Schematic</vt:lpstr>
      <vt:lpstr>Design Objective: Multi-level Integrated Reasoning</vt:lpstr>
      <vt:lpstr>AIMES: Demonstration of Flexible Federation (SC’13)</vt:lpstr>
      <vt:lpstr>NGMW Architecture for DEC</vt:lpstr>
      <vt:lpstr>Conclusion</vt:lpstr>
      <vt:lpstr>References</vt:lpstr>
      <vt:lpstr>Acknowledgements  </vt:lpstr>
      <vt:lpstr>Acknowledgements/Funding Sources</vt:lpstr>
      <vt:lpstr>Challenges: Mapping Tasks to Resources</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Shantenu Jha</cp:lastModifiedBy>
  <cp:revision>1212</cp:revision>
  <cp:lastPrinted>2013-06-06T09:55:41Z</cp:lastPrinted>
  <dcterms:created xsi:type="dcterms:W3CDTF">2013-07-01T12:47:06Z</dcterms:created>
  <dcterms:modified xsi:type="dcterms:W3CDTF">2013-12-18T19:27:01Z</dcterms:modified>
</cp:coreProperties>
</file>